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6858000" cx="9144000"/>
  <p:notesSz cx="6735750" cy="98663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933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  <p:ext uri="{2D200454-40CA-4A62-9FC3-DE9A4176ACB9}">
      <p15:notesGuideLst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  <p:ext uri="GoogleSlidesCustomDataVersion2">
      <go:slidesCustomData xmlns:go="http://customooxmlschemas.google.com/" r:id="rId20" roundtripDataSignature="AMtx7mjq404gdiL2OgVRY/RDr+mBHXr1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E3EDF7C-8CA0-4BBC-8618-CEF1E5D1AA18}">
  <a:tblStyle styleId="{5E3EDF7C-8CA0-4BBC-8618-CEF1E5D1AA18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>
          <a:top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bottom>
        </a:tcBdr>
      </a:tcStyle>
    </a:band1H>
    <a:band2H>
      <a:tcTxStyle b="off" i="off"/>
    </a:band2H>
    <a:band1V>
      <a:tcTxStyle b="off" i="off"/>
      <a:tcStyle>
        <a:tcBdr>
          <a:left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band1V>
    <a:band2V>
      <a:tcTxStyle b="off" i="off"/>
      <a:tcStyle>
        <a:tcBdr>
          <a:left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right>
        </a:tcBdr>
      </a:tcStyle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rgbClr val="004896"/>
              </a:solidFill>
              <a:prstDash val="solid"/>
              <a:round/>
              <a:headEnd len="sm" w="sm" type="none"/>
              <a:tailEnd len="sm" w="sm" type="none"/>
            </a:ln>
          </a:top>
        </a:tcBdr>
      </a:tcStyle>
    </a:lastRow>
    <a:seCell>
      <a:tcTxStyle b="off" i="off"/>
    </a:seCell>
    <a:swCell>
      <a:tcTxStyle b="off" i="off"/>
    </a:swCell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fill>
          <a:solidFill>
            <a:srgbClr val="004896"/>
          </a:solidFill>
        </a:fill>
      </a:tcStyle>
    </a:firstRow>
    <a:neCell>
      <a:tcTxStyle b="off" i="off"/>
    </a:neCell>
    <a:nwCell>
      <a:tcTxStyle b="off" i="off"/>
    </a:nwCell>
  </a:tblStyle>
  <a:tblStyle styleId="{76F1283D-2352-467A-87E1-6075475A8BE7}" styleName="Table_1">
    <a:wholeTbl>
      <a:tcTxStyle b="off" i="off">
        <a:font>
          <a:latin typeface="Arial"/>
          <a:ea typeface="Arial"/>
          <a:cs typeface="Arial"/>
        </a:font>
        <a:srgbClr val="1B224C"/>
      </a:tcTxStyle>
      <a:tcStyle>
        <a:tcBdr>
          <a:left>
            <a:ln cap="flat" cmpd="sng" w="127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7E7E8"/>
          </a:solidFill>
        </a:fill>
      </a:tcStyle>
    </a:wholeTbl>
    <a:band1H>
      <a:tcTxStyle b="off" i="off"/>
      <a:tcStyle>
        <a:fill>
          <a:solidFill>
            <a:srgbClr val="CBCBCE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BCBCE"/>
          </a:solidFill>
        </a:fill>
      </a:tcStyle>
    </a:band1V>
    <a:band2V>
      <a:tcTxStyle b="off" i="off"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25400">
              <a:solidFill>
                <a:srgbClr val="1B224C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E7E7E8"/>
          </a:solidFill>
        </a:fill>
      </a:tcStyle>
    </a:lastRow>
    <a:seCell>
      <a:tcTxStyle b="off" i="off"/>
    </a:seCell>
    <a:swCell>
      <a:tcTxStyle b="off" i="off"/>
    </a:swCell>
    <a:firstRow>
      <a:tcTxStyle b="on" i="off"/>
      <a:tcStyle>
        <a:fill>
          <a:solidFill>
            <a:srgbClr val="E7E7E8"/>
          </a:solidFill>
        </a:fill>
      </a:tcStyle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933" orient="horz"/>
        <p:guide pos="2835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3107" orient="horz"/>
        <p:guide pos="2121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1" y="0"/>
            <a:ext cx="2918831" cy="493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15374" y="0"/>
            <a:ext cx="2918831" cy="493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00113" y="739775"/>
            <a:ext cx="4935537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1" y="9371285"/>
            <a:ext cx="2918831" cy="49331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15374" y="9371285"/>
            <a:ext cx="2918831" cy="49331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ja-JP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900113" y="739775"/>
            <a:ext cx="4935537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a53c767aff_2_1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g2a53c767aff_2_1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62fd8db5ff_0_1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g262fd8db5ff_0_1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62fd8db5ff_0_31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0" name="Google Shape;130;g262fd8db5ff_0_31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63cf7e359f_3_0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263cf7e359f_3_0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g263cf7e359f_3_0:notes"/>
          <p:cNvSpPr txBox="1"/>
          <p:nvPr>
            <p:ph idx="12" type="sldNum"/>
          </p:nvPr>
        </p:nvSpPr>
        <p:spPr>
          <a:xfrm>
            <a:off x="3815374" y="9371285"/>
            <a:ext cx="2918700" cy="493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62fd8db5ff_0_263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g262fd8db5ff_0_263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62fd8db5ff_0_392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0" name="Google Shape;190;g262fd8db5ff_0_392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6:notes"/>
          <p:cNvSpPr txBox="1"/>
          <p:nvPr>
            <p:ph idx="1" type="body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7" name="Google Shape;227;p36:notes"/>
          <p:cNvSpPr/>
          <p:nvPr>
            <p:ph idx="2" type="sldImg"/>
          </p:nvPr>
        </p:nvSpPr>
        <p:spPr>
          <a:xfrm>
            <a:off x="900113" y="739775"/>
            <a:ext cx="4935537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a952d245b8_0_1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1" name="Google Shape;241;g2a952d245b8_0_1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a952d245b8_0_13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8" name="Google Shape;248;g2a952d245b8_0_13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9:notes"/>
          <p:cNvSpPr txBox="1"/>
          <p:nvPr>
            <p:ph idx="1" type="body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p9:notes"/>
          <p:cNvSpPr/>
          <p:nvPr>
            <p:ph idx="2" type="sldImg"/>
          </p:nvPr>
        </p:nvSpPr>
        <p:spPr>
          <a:xfrm>
            <a:off x="900113" y="739775"/>
            <a:ext cx="4935537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62459af17c_1_259:notes"/>
          <p:cNvSpPr txBox="1"/>
          <p:nvPr>
            <p:ph idx="1" type="body"/>
          </p:nvPr>
        </p:nvSpPr>
        <p:spPr>
          <a:xfrm>
            <a:off x="673577" y="4686500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1" name="Google Shape;261;g262459af17c_1_259:notes"/>
          <p:cNvSpPr/>
          <p:nvPr>
            <p:ph idx="2" type="sldImg"/>
          </p:nvPr>
        </p:nvSpPr>
        <p:spPr>
          <a:xfrm>
            <a:off x="900113" y="739775"/>
            <a:ext cx="49356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2:notes"/>
          <p:cNvSpPr txBox="1"/>
          <p:nvPr>
            <p:ph idx="1" type="body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6" name="Google Shape;296;p12:notes"/>
          <p:cNvSpPr/>
          <p:nvPr>
            <p:ph idx="2" type="sldImg"/>
          </p:nvPr>
        </p:nvSpPr>
        <p:spPr>
          <a:xfrm>
            <a:off x="900113" y="739775"/>
            <a:ext cx="4935537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www.shanon.co.jp/marketingautomation/" TargetMode="External"/><Relationship Id="rId3" Type="http://schemas.openxmlformats.org/officeDocument/2006/relationships/image" Target="../media/image35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表紙" showMasterSp="0">
  <p:cSld name="表紙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5"/>
          <p:cNvSpPr txBox="1"/>
          <p:nvPr>
            <p:ph idx="1" type="body"/>
          </p:nvPr>
        </p:nvSpPr>
        <p:spPr>
          <a:xfrm>
            <a:off x="3024308" y="3691148"/>
            <a:ext cx="3099289" cy="4975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sp>
        <p:nvSpPr>
          <p:cNvPr id="18" name="Google Shape;18;p15"/>
          <p:cNvSpPr txBox="1"/>
          <p:nvPr>
            <p:ph idx="2" type="body"/>
          </p:nvPr>
        </p:nvSpPr>
        <p:spPr>
          <a:xfrm>
            <a:off x="467126" y="2971240"/>
            <a:ext cx="8199162" cy="54784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  <a:defRPr b="1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sp>
        <p:nvSpPr>
          <p:cNvPr id="19" name="Google Shape;19;p15"/>
          <p:cNvSpPr txBox="1"/>
          <p:nvPr>
            <p:ph idx="3" type="body"/>
          </p:nvPr>
        </p:nvSpPr>
        <p:spPr>
          <a:xfrm>
            <a:off x="5580140" y="4869200"/>
            <a:ext cx="3099289" cy="4421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pic>
        <p:nvPicPr>
          <p:cNvPr descr="Copyright_big.png" id="20" name="Google Shape;20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027734" y="6678344"/>
            <a:ext cx="2016125" cy="10001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" name="Google Shape;21;p15"/>
          <p:cNvCxnSpPr/>
          <p:nvPr/>
        </p:nvCxnSpPr>
        <p:spPr>
          <a:xfrm>
            <a:off x="6881919" y="6638350"/>
            <a:ext cx="0" cy="180000"/>
          </a:xfrm>
          <a:prstGeom prst="straightConnector1">
            <a:avLst/>
          </a:prstGeom>
          <a:noFill/>
          <a:ln cap="sq" cmpd="sng" w="9525">
            <a:solidFill>
              <a:srgbClr val="BFBFBF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2" name="Google Shape;22;p15"/>
          <p:cNvSpPr/>
          <p:nvPr/>
        </p:nvSpPr>
        <p:spPr>
          <a:xfrm>
            <a:off x="5508130" y="6597545"/>
            <a:ext cx="1358064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1" i="1" lang="ja-JP" sz="1050" u="none" cap="none" strike="noStrik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Strictly Confidential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" name="Google Shape;23;p15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24" name="Google Shape;24;p15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15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15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C:\Users\ofusa.c@shanon.co.jp\Desktop\SHANON_NewTagLine_Data_1601\PNG\SHANON_NewTagLine_1024x330_r.png" id="27" name="Google Shape;2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72250" y="224955"/>
            <a:ext cx="2568427" cy="8277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タイトル+文（青）">
  <p:cSld name="タイトル+文（青）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1"/>
          <p:cNvSpPr txBox="1"/>
          <p:nvPr>
            <p:ph idx="12" type="sldNum"/>
          </p:nvPr>
        </p:nvSpPr>
        <p:spPr>
          <a:xfrm>
            <a:off x="8726323" y="6635539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30" name="Google Shape;30;p21"/>
          <p:cNvSpPr txBox="1"/>
          <p:nvPr>
            <p:ph type="title"/>
          </p:nvPr>
        </p:nvSpPr>
        <p:spPr>
          <a:xfrm>
            <a:off x="467430" y="-79"/>
            <a:ext cx="8326567" cy="5486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" name="Google Shape;31;p21"/>
          <p:cNvSpPr/>
          <p:nvPr/>
        </p:nvSpPr>
        <p:spPr>
          <a:xfrm>
            <a:off x="114436" y="177654"/>
            <a:ext cx="263566" cy="281518"/>
          </a:xfrm>
          <a:prstGeom prst="rect">
            <a:avLst/>
          </a:prstGeom>
          <a:solidFill>
            <a:srgbClr val="005AB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21"/>
          <p:cNvSpPr txBox="1"/>
          <p:nvPr>
            <p:ph idx="1" type="body"/>
          </p:nvPr>
        </p:nvSpPr>
        <p:spPr>
          <a:xfrm>
            <a:off x="317989" y="795827"/>
            <a:ext cx="8488010" cy="390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330200" lvl="0" marL="45720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3670"/>
              </a:buClr>
              <a:buSzPts val="1600"/>
              <a:buFont typeface="Noto Sans Symbols"/>
              <a:buChar char="🞇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3670"/>
              </a:buClr>
              <a:buSzPts val="1200"/>
              <a:buFont typeface="Noto Sans Symbols"/>
              <a:buChar char="▶"/>
              <a:defRPr b="0" i="0" sz="12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3670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Meiryo"/>
              <a:buAutoNum type="arabicPeriod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/>
        </p:txBody>
      </p:sp>
      <p:grpSp>
        <p:nvGrpSpPr>
          <p:cNvPr id="33" name="Google Shape;33;p21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34" name="Google Shape;34;p21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21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21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小見出し_白">
  <p:cSld name="小見出し_白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6"/>
          <p:cNvSpPr txBox="1"/>
          <p:nvPr>
            <p:ph type="title"/>
          </p:nvPr>
        </p:nvSpPr>
        <p:spPr>
          <a:xfrm>
            <a:off x="688031" y="3021344"/>
            <a:ext cx="7772401" cy="4800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eiryo"/>
              <a:buNone/>
              <a:defRPr b="1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39" name="Google Shape;39;p16"/>
          <p:cNvCxnSpPr/>
          <p:nvPr/>
        </p:nvCxnSpPr>
        <p:spPr>
          <a:xfrm>
            <a:off x="620975" y="3573347"/>
            <a:ext cx="7990513" cy="0"/>
          </a:xfrm>
          <a:prstGeom prst="straightConnector1">
            <a:avLst/>
          </a:prstGeom>
          <a:noFill/>
          <a:ln cap="sq" cmpd="sng" w="19050">
            <a:solidFill>
              <a:srgbClr val="D8D8D8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40" name="Google Shape;40;p16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41" name="Google Shape;41;p16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16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16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タイトルのみ（白）">
  <p:cSld name="タイトルのみ（白）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7"/>
          <p:cNvSpPr txBox="1"/>
          <p:nvPr>
            <p:ph idx="12" type="sldNum"/>
          </p:nvPr>
        </p:nvSpPr>
        <p:spPr>
          <a:xfrm>
            <a:off x="8726323" y="6635539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46" name="Google Shape;46;p17"/>
          <p:cNvSpPr txBox="1"/>
          <p:nvPr>
            <p:ph type="title"/>
          </p:nvPr>
        </p:nvSpPr>
        <p:spPr>
          <a:xfrm>
            <a:off x="467430" y="-79"/>
            <a:ext cx="8326567" cy="5486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" name="Google Shape;47;p17"/>
          <p:cNvSpPr/>
          <p:nvPr/>
        </p:nvSpPr>
        <p:spPr>
          <a:xfrm>
            <a:off x="114436" y="177654"/>
            <a:ext cx="263566" cy="281518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8" name="Google Shape;48;p17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49" name="Google Shape;49;p17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17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17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小見出し_白">
  <p:cSld name="1_小見出し_白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oogle Shape;53;p34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54" name="Google Shape;54;p34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34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34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小見出し_青">
  <p:cSld name="小見出し_青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Google Shape;58;p18"/>
          <p:cNvCxnSpPr/>
          <p:nvPr/>
        </p:nvCxnSpPr>
        <p:spPr>
          <a:xfrm>
            <a:off x="583582" y="3564521"/>
            <a:ext cx="7990513" cy="0"/>
          </a:xfrm>
          <a:prstGeom prst="straightConnector1">
            <a:avLst/>
          </a:prstGeom>
          <a:noFill/>
          <a:ln cap="sq" cmpd="sng" w="190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9" name="Google Shape;59;p18"/>
          <p:cNvSpPr txBox="1"/>
          <p:nvPr>
            <p:ph type="title"/>
          </p:nvPr>
        </p:nvSpPr>
        <p:spPr>
          <a:xfrm>
            <a:off x="688031" y="3031276"/>
            <a:ext cx="7772401" cy="4801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eiryo"/>
              <a:buNone/>
              <a:defRPr b="1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grpSp>
        <p:nvGrpSpPr>
          <p:cNvPr id="60" name="Google Shape;60;p18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61" name="Google Shape;61;p18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18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18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タイトルのみ（青）">
  <p:cSld name="タイトルのみ（青）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9"/>
          <p:cNvSpPr txBox="1"/>
          <p:nvPr>
            <p:ph idx="12" type="sldNum"/>
          </p:nvPr>
        </p:nvSpPr>
        <p:spPr>
          <a:xfrm>
            <a:off x="8726323" y="6635539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66" name="Google Shape;66;p19"/>
          <p:cNvSpPr txBox="1"/>
          <p:nvPr>
            <p:ph type="title"/>
          </p:nvPr>
        </p:nvSpPr>
        <p:spPr>
          <a:xfrm>
            <a:off x="467430" y="-79"/>
            <a:ext cx="8326567" cy="5486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" name="Google Shape;67;p19"/>
          <p:cNvSpPr/>
          <p:nvPr/>
        </p:nvSpPr>
        <p:spPr>
          <a:xfrm>
            <a:off x="114436" y="177654"/>
            <a:ext cx="263566" cy="281518"/>
          </a:xfrm>
          <a:prstGeom prst="rect">
            <a:avLst/>
          </a:prstGeom>
          <a:solidFill>
            <a:srgbClr val="005AB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8" name="Google Shape;68;p19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69" name="Google Shape;69;p19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19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" name="Google Shape;71;p19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コンタクト">
  <p:cSld name="コンタクト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2"/>
          <p:cNvSpPr/>
          <p:nvPr/>
        </p:nvSpPr>
        <p:spPr>
          <a:xfrm>
            <a:off x="323410" y="260560"/>
            <a:ext cx="8497180" cy="61928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ja-JP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Ｓ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22"/>
          <p:cNvSpPr txBox="1"/>
          <p:nvPr/>
        </p:nvSpPr>
        <p:spPr>
          <a:xfrm>
            <a:off x="676139" y="3025403"/>
            <a:ext cx="7848872" cy="30315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ja-JP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お問い合わせはこちら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ja-JP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ja-JP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E-mail	：　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ja-JP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T E L	：　 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ja-JP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　W E B ： （マーケティングオートメーション）：　 	</a:t>
            </a:r>
            <a:r>
              <a:rPr b="1" i="0" lang="ja-JP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http://www.shanon.co.jp/marketingautomation/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5" name="Google Shape;75;p22"/>
          <p:cNvGrpSpPr/>
          <p:nvPr/>
        </p:nvGrpSpPr>
        <p:grpSpPr>
          <a:xfrm>
            <a:off x="-13915" y="-27480"/>
            <a:ext cx="9171830" cy="65835"/>
            <a:chOff x="-14524" y="-1852"/>
            <a:chExt cx="9171830" cy="65835"/>
          </a:xfrm>
        </p:grpSpPr>
        <p:sp>
          <p:nvSpPr>
            <p:cNvPr id="76" name="Google Shape;76;p22"/>
            <p:cNvSpPr/>
            <p:nvPr/>
          </p:nvSpPr>
          <p:spPr>
            <a:xfrm rot="10800000">
              <a:off x="6361386" y="-1852"/>
              <a:ext cx="2781058" cy="65835"/>
            </a:xfrm>
            <a:prstGeom prst="rect">
              <a:avLst/>
            </a:prstGeom>
            <a:solidFill>
              <a:srgbClr val="1DC4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22"/>
            <p:cNvSpPr/>
            <p:nvPr/>
          </p:nvSpPr>
          <p:spPr>
            <a:xfrm rot="10800000">
              <a:off x="-14524" y="-1852"/>
              <a:ext cx="8728152" cy="65835"/>
            </a:xfrm>
            <a:prstGeom prst="rect">
              <a:avLst/>
            </a:prstGeom>
            <a:solidFill>
              <a:srgbClr val="005AB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22"/>
            <p:cNvSpPr/>
            <p:nvPr/>
          </p:nvSpPr>
          <p:spPr>
            <a:xfrm>
              <a:off x="9012417" y="-1852"/>
              <a:ext cx="144889" cy="658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C:\Users\ofusa.c@shanon.co.jp\Desktop\SHANON_NewTagLine_Data_1601\PNG\SHANON_NewTagLine_1024x330_r.png" id="79" name="Google Shape;7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93210" y="634028"/>
            <a:ext cx="6661840" cy="2146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8.xml"/><Relationship Id="rId9" Type="http://schemas.openxmlformats.org/officeDocument/2006/relationships/slideLayout" Target="../slideLayouts/slideLayout7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right_big.png" id="10" name="Google Shape;10;p1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6463859" y="6678344"/>
            <a:ext cx="2016125" cy="10001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4"/>
          <p:cNvSpPr txBox="1"/>
          <p:nvPr>
            <p:ph idx="12" type="sldNum"/>
          </p:nvPr>
        </p:nvSpPr>
        <p:spPr>
          <a:xfrm>
            <a:off x="8726323" y="6635539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rgbClr val="7F7F7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cxnSp>
        <p:nvCxnSpPr>
          <p:cNvPr id="12" name="Google Shape;12;p14"/>
          <p:cNvCxnSpPr/>
          <p:nvPr/>
        </p:nvCxnSpPr>
        <p:spPr>
          <a:xfrm>
            <a:off x="6318044" y="6638350"/>
            <a:ext cx="0" cy="180000"/>
          </a:xfrm>
          <a:prstGeom prst="straightConnector1">
            <a:avLst/>
          </a:prstGeom>
          <a:noFill/>
          <a:ln cap="sq" cmpd="sng" w="9525">
            <a:solidFill>
              <a:srgbClr val="BFBFBF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3" name="Google Shape;13;p14"/>
          <p:cNvSpPr/>
          <p:nvPr/>
        </p:nvSpPr>
        <p:spPr>
          <a:xfrm>
            <a:off x="4944255" y="6597545"/>
            <a:ext cx="1358064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1" i="1" lang="ja-JP" sz="1050" u="none" cap="none" strike="noStrike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Strictly Confidential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" name="Google Shape;14;p14"/>
          <p:cNvCxnSpPr/>
          <p:nvPr/>
        </p:nvCxnSpPr>
        <p:spPr>
          <a:xfrm>
            <a:off x="8604560" y="6638350"/>
            <a:ext cx="0" cy="180000"/>
          </a:xfrm>
          <a:prstGeom prst="straightConnector1">
            <a:avLst/>
          </a:prstGeom>
          <a:noFill/>
          <a:ln cap="sq" cmpd="sng" w="9525">
            <a:solidFill>
              <a:srgbClr val="BFBFBF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C:\Users\ofusa.c@shanon.co.jp\Desktop\SHANON_NewTagLine_Data_1601\PNG\SHANON_NewTagLine_1024x330_r.png" id="15" name="Google Shape;15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25797" y="6525430"/>
            <a:ext cx="818380" cy="26373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0.png"/><Relationship Id="rId4" Type="http://schemas.openxmlformats.org/officeDocument/2006/relationships/image" Target="../media/image11.png"/><Relationship Id="rId9" Type="http://schemas.openxmlformats.org/officeDocument/2006/relationships/image" Target="../media/image5.png"/><Relationship Id="rId5" Type="http://schemas.openxmlformats.org/officeDocument/2006/relationships/image" Target="../media/image13.png"/><Relationship Id="rId6" Type="http://schemas.openxmlformats.org/officeDocument/2006/relationships/image" Target="../media/image24.png"/><Relationship Id="rId7" Type="http://schemas.openxmlformats.org/officeDocument/2006/relationships/image" Target="../media/image12.png"/><Relationship Id="rId8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6.png"/><Relationship Id="rId5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3.png"/><Relationship Id="rId5" Type="http://schemas.openxmlformats.org/officeDocument/2006/relationships/image" Target="../media/image15.png"/><Relationship Id="rId6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3.png"/><Relationship Id="rId5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Relationship Id="rId4" Type="http://schemas.openxmlformats.org/officeDocument/2006/relationships/image" Target="../media/image16.png"/><Relationship Id="rId5" Type="http://schemas.openxmlformats.org/officeDocument/2006/relationships/image" Target="../media/image21.png"/><Relationship Id="rId6" Type="http://schemas.openxmlformats.org/officeDocument/2006/relationships/image" Target="../media/image3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support.shanon.co.jp/hc/ja/articles/25749513077657" TargetMode="External"/><Relationship Id="rId4" Type="http://schemas.openxmlformats.org/officeDocument/2006/relationships/image" Target="../media/image18.png"/><Relationship Id="rId5" Type="http://schemas.openxmlformats.org/officeDocument/2006/relationships/hyperlink" Target="https://support.shanon.co.jp/hc/ja/articles/14978332086169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8.png"/><Relationship Id="rId4" Type="http://schemas.openxmlformats.org/officeDocument/2006/relationships/image" Target="../media/image27.png"/><Relationship Id="rId5" Type="http://schemas.openxmlformats.org/officeDocument/2006/relationships/image" Target="../media/image14.png"/><Relationship Id="rId6" Type="http://schemas.openxmlformats.org/officeDocument/2006/relationships/image" Target="../media/image22.png"/><Relationship Id="rId7" Type="http://schemas.openxmlformats.org/officeDocument/2006/relationships/image" Target="../media/image34.jpg"/><Relationship Id="rId8" Type="http://schemas.openxmlformats.org/officeDocument/2006/relationships/image" Target="../media/image3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7.png"/><Relationship Id="rId4" Type="http://schemas.openxmlformats.org/officeDocument/2006/relationships/image" Target="../media/image31.png"/><Relationship Id="rId5" Type="http://schemas.openxmlformats.org/officeDocument/2006/relationships/image" Target="../media/image25.png"/><Relationship Id="rId6" Type="http://schemas.openxmlformats.org/officeDocument/2006/relationships/image" Target="../media/image34.jpg"/><Relationship Id="rId7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idx="2" type="body"/>
          </p:nvPr>
        </p:nvSpPr>
        <p:spPr>
          <a:xfrm>
            <a:off x="467126" y="2699591"/>
            <a:ext cx="8199300" cy="591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ja-JP" sz="3600">
                <a:solidFill>
                  <a:srgbClr val="0C0C0C"/>
                </a:solidFill>
                <a:latin typeface="Meiryo"/>
                <a:ea typeface="Meiryo"/>
                <a:cs typeface="Meiryo"/>
                <a:sym typeface="Meiryo"/>
              </a:rPr>
              <a:t>メール認証の設定</a:t>
            </a:r>
            <a:r>
              <a:rPr lang="ja-JP" sz="3600">
                <a:solidFill>
                  <a:srgbClr val="0C0C0C"/>
                </a:solidFill>
                <a:latin typeface="Meiryo"/>
                <a:ea typeface="Meiryo"/>
                <a:cs typeface="Meiryo"/>
                <a:sym typeface="Meiryo"/>
              </a:rPr>
              <a:t>代行サービス</a:t>
            </a:r>
            <a:endParaRPr sz="3600">
              <a:solidFill>
                <a:srgbClr val="0C0C0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a53c767aff_2_1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</a:rPr>
              <a:t>‹#›</a:t>
            </a:fld>
            <a:endParaRPr>
              <a:solidFill>
                <a:srgbClr val="7F7F7F"/>
              </a:solidFill>
            </a:endParaRPr>
          </a:p>
        </p:txBody>
      </p:sp>
      <p:sp>
        <p:nvSpPr>
          <p:cNvPr id="90" name="Google Shape;90;g2a53c767aff_2_1"/>
          <p:cNvSpPr txBox="1"/>
          <p:nvPr>
            <p:ph type="title"/>
          </p:nvPr>
        </p:nvSpPr>
        <p:spPr>
          <a:xfrm>
            <a:off x="467425" y="-74"/>
            <a:ext cx="8326500" cy="62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メール認証の設定代行サービス</a:t>
            </a:r>
            <a:r>
              <a:rPr b="1" lang="ja-JP">
                <a:latin typeface="Meiryo"/>
                <a:ea typeface="Meiryo"/>
                <a:cs typeface="Meiryo"/>
                <a:sym typeface="Meiryo"/>
              </a:rPr>
              <a:t>とは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91" name="Google Shape;91;g2a53c767aff_2_1"/>
          <p:cNvSpPr/>
          <p:nvPr/>
        </p:nvSpPr>
        <p:spPr>
          <a:xfrm>
            <a:off x="0" y="906072"/>
            <a:ext cx="9144000" cy="961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2024年2月から、SMPからGmail宛へ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メール送信時に</a:t>
            </a:r>
            <a:r>
              <a:rPr b="1" lang="ja-JP" sz="2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メール認証</a:t>
            </a:r>
            <a:r>
              <a:rPr b="1" lang="ja-JP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※1</a:t>
            </a: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が必須化されました。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92" name="Google Shape;92;g2a53c767aff_2_1"/>
          <p:cNvSpPr txBox="1"/>
          <p:nvPr/>
        </p:nvSpPr>
        <p:spPr>
          <a:xfrm>
            <a:off x="1030375" y="3543600"/>
            <a:ext cx="3470100" cy="540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anchorCtr="0" anchor="ctr" bIns="108000" lIns="288000" spcFirstLastPara="1" rIns="72000" wrap="square" tIns="1080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95"/>
              <a:buFont typeface="Arial"/>
              <a:buNone/>
            </a:pPr>
            <a:r>
              <a:rPr lang="ja-JP" sz="1295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申込書に記載をするだけ</a:t>
            </a:r>
            <a:endParaRPr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93" name="Google Shape;93;g2a53c767aff_2_1"/>
          <p:cNvSpPr/>
          <p:nvPr/>
        </p:nvSpPr>
        <p:spPr>
          <a:xfrm>
            <a:off x="535800" y="3489598"/>
            <a:ext cx="648000" cy="648000"/>
          </a:xfrm>
          <a:prstGeom prst="ellipse">
            <a:avLst/>
          </a:prstGeom>
          <a:solidFill>
            <a:srgbClr val="1B224C"/>
          </a:solidFill>
          <a:ln>
            <a:noFill/>
          </a:ln>
        </p:spPr>
        <p:txBody>
          <a:bodyPr anchorCtr="0" anchor="ctr" bIns="36000" lIns="36000" spcFirstLastPara="1" rIns="36000" wrap="square" tIns="36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94" name="Google Shape;94;g2a53c767aff_2_1"/>
          <p:cNvSpPr txBox="1"/>
          <p:nvPr/>
        </p:nvSpPr>
        <p:spPr>
          <a:xfrm>
            <a:off x="1030375" y="4319888"/>
            <a:ext cx="3470100" cy="540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anchorCtr="0" anchor="ctr" bIns="108000" lIns="288000" spcFirstLastPara="1" rIns="72000" wrap="square" tIns="1080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95"/>
              <a:buFont typeface="Arial"/>
              <a:buNone/>
            </a:pPr>
            <a:r>
              <a:rPr lang="ja-JP" sz="1295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メール認証済みのメールドメインを発行</a:t>
            </a:r>
            <a:endParaRPr sz="1295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95" name="Google Shape;95;g2a53c767aff_2_1"/>
          <p:cNvSpPr/>
          <p:nvPr/>
        </p:nvSpPr>
        <p:spPr>
          <a:xfrm>
            <a:off x="535800" y="4265886"/>
            <a:ext cx="648000" cy="648000"/>
          </a:xfrm>
          <a:prstGeom prst="ellipse">
            <a:avLst/>
          </a:prstGeom>
          <a:solidFill>
            <a:srgbClr val="1B224C"/>
          </a:solidFill>
          <a:ln>
            <a:noFill/>
          </a:ln>
        </p:spPr>
        <p:txBody>
          <a:bodyPr anchorCtr="0" anchor="ctr" bIns="36000" lIns="36000" spcFirstLastPara="1" rIns="36000" wrap="square" tIns="36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96" name="Google Shape;96;g2a53c767aff_2_1"/>
          <p:cNvSpPr txBox="1"/>
          <p:nvPr/>
        </p:nvSpPr>
        <p:spPr>
          <a:xfrm>
            <a:off x="1030375" y="5096175"/>
            <a:ext cx="3470100" cy="540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anchorCtr="0" anchor="ctr" bIns="108000" lIns="288000" spcFirstLastPara="1" rIns="72000" wrap="square" tIns="1080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ja-JP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SMPですぐに利用できる状態で納品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97" name="Google Shape;97;g2a53c767aff_2_1"/>
          <p:cNvSpPr/>
          <p:nvPr/>
        </p:nvSpPr>
        <p:spPr>
          <a:xfrm>
            <a:off x="535800" y="5042174"/>
            <a:ext cx="648000" cy="648000"/>
          </a:xfrm>
          <a:prstGeom prst="ellipse">
            <a:avLst/>
          </a:prstGeom>
          <a:solidFill>
            <a:srgbClr val="1B224C"/>
          </a:solidFill>
          <a:ln>
            <a:noFill/>
          </a:ln>
        </p:spPr>
        <p:txBody>
          <a:bodyPr anchorCtr="0" anchor="ctr" bIns="36000" lIns="36000" spcFirstLastPara="1" rIns="36000" wrap="square" tIns="36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98" name="Google Shape;98;g2a53c767aff_2_1"/>
          <p:cNvSpPr txBox="1"/>
          <p:nvPr/>
        </p:nvSpPr>
        <p:spPr>
          <a:xfrm>
            <a:off x="1030375" y="2234875"/>
            <a:ext cx="70263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ja-JP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このサービスは、シャノンで</a:t>
            </a:r>
            <a:r>
              <a:rPr b="1" lang="ja-JP" sz="18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新しくメールドメインを発行</a:t>
            </a:r>
            <a:r>
              <a:rPr b="1" lang="ja-JP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し、</a:t>
            </a:r>
            <a:endParaRPr b="1" sz="18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ja-JP" sz="18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メール認証の設定を代行するサービスです。</a:t>
            </a:r>
            <a:endParaRPr b="1" sz="1800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99" name="Google Shape;99;g2a53c767aff_2_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6000" y="3565288"/>
            <a:ext cx="432150" cy="43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2a53c767aff_2_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8225" y="5990738"/>
            <a:ext cx="432150" cy="43215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2a53c767aff_2_1"/>
          <p:cNvSpPr txBox="1"/>
          <p:nvPr/>
        </p:nvSpPr>
        <p:spPr>
          <a:xfrm>
            <a:off x="473848" y="4242100"/>
            <a:ext cx="771900" cy="1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 sz="1100">
                <a:solidFill>
                  <a:srgbClr val="FFFFFF"/>
                </a:solidFill>
              </a:rPr>
              <a:t>DNS</a:t>
            </a:r>
            <a:endParaRPr b="1" sz="1100">
              <a:solidFill>
                <a:srgbClr val="FFFFFF"/>
              </a:solidFill>
            </a:endParaRPr>
          </a:p>
        </p:txBody>
      </p:sp>
      <p:pic>
        <p:nvPicPr>
          <p:cNvPr id="102" name="Google Shape;102;g2a53c767aff_2_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4688" y="4480089"/>
            <a:ext cx="310200" cy="325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2a53c767aff_2_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3713" y="5182288"/>
            <a:ext cx="432150" cy="4321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4" name="Google Shape;104;g2a53c767aff_2_1"/>
          <p:cNvGrpSpPr/>
          <p:nvPr/>
        </p:nvGrpSpPr>
        <p:grpSpPr>
          <a:xfrm>
            <a:off x="5244900" y="3495813"/>
            <a:ext cx="2917500" cy="2188125"/>
            <a:chOff x="5244900" y="3495813"/>
            <a:chExt cx="2917500" cy="2188125"/>
          </a:xfrm>
        </p:grpSpPr>
        <p:pic>
          <p:nvPicPr>
            <p:cNvPr id="105" name="Google Shape;105;g2a53c767aff_2_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5244900" y="3495813"/>
              <a:ext cx="2917500" cy="21881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6" name="Google Shape;106;g2a53c767aff_2_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5312788" y="3626325"/>
              <a:ext cx="2781724" cy="159617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7" name="Google Shape;107;g2a53c767aff_2_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398777" y="2995415"/>
            <a:ext cx="1237747" cy="101311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g2a53c767aff_2_1"/>
          <p:cNvSpPr txBox="1"/>
          <p:nvPr/>
        </p:nvSpPr>
        <p:spPr>
          <a:xfrm>
            <a:off x="160575" y="5807925"/>
            <a:ext cx="8475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ja-JP" sz="1200" u="none" cap="none" strike="noStrike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※</a:t>
            </a:r>
            <a:r>
              <a:rPr b="1" lang="ja-JP" sz="1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1 </a:t>
            </a:r>
            <a:r>
              <a:rPr b="1" i="0" lang="ja-JP" sz="1200" u="none" cap="none" strike="noStrike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メール認証の設定とは：SPF・DKIM・DMARCの設定を行い、Googleのガイドラインを満たした設定をすること</a:t>
            </a:r>
            <a:endParaRPr b="1" i="0" sz="1200" u="none" cap="none" strike="noStrike">
              <a:solidFill>
                <a:srgbClr val="98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62fd8db5ff_0_1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</a:rPr>
              <a:t>‹#›</a:t>
            </a:fld>
            <a:endParaRPr>
              <a:solidFill>
                <a:srgbClr val="7F7F7F"/>
              </a:solidFill>
            </a:endParaRPr>
          </a:p>
        </p:txBody>
      </p:sp>
      <p:sp>
        <p:nvSpPr>
          <p:cNvPr id="114" name="Google Shape;114;g262fd8db5ff_0_1"/>
          <p:cNvSpPr txBox="1"/>
          <p:nvPr>
            <p:ph type="title"/>
          </p:nvPr>
        </p:nvSpPr>
        <p:spPr>
          <a:xfrm>
            <a:off x="467425" y="-74"/>
            <a:ext cx="8326500" cy="62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よくある課題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5" name="Google Shape;115;g262fd8db5ff_0_1"/>
          <p:cNvSpPr/>
          <p:nvPr/>
        </p:nvSpPr>
        <p:spPr>
          <a:xfrm>
            <a:off x="0" y="906072"/>
            <a:ext cx="9144000" cy="961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メール認証の設定で、このような面倒はありませんか？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6" name="Google Shape;116;g262fd8db5ff_0_1"/>
          <p:cNvSpPr/>
          <p:nvPr/>
        </p:nvSpPr>
        <p:spPr>
          <a:xfrm>
            <a:off x="954600" y="2284800"/>
            <a:ext cx="1440000" cy="1440000"/>
          </a:xfrm>
          <a:prstGeom prst="ellipse">
            <a:avLst/>
          </a:prstGeom>
          <a:solidFill>
            <a:srgbClr val="1B224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17" name="Google Shape;117;g262fd8db5ff_0_1"/>
          <p:cNvSpPr/>
          <p:nvPr/>
        </p:nvSpPr>
        <p:spPr>
          <a:xfrm>
            <a:off x="3743825" y="2284800"/>
            <a:ext cx="1440000" cy="1440000"/>
          </a:xfrm>
          <a:prstGeom prst="ellipse">
            <a:avLst/>
          </a:prstGeom>
          <a:solidFill>
            <a:srgbClr val="1B224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18" name="Google Shape;118;g262fd8db5ff_0_1"/>
          <p:cNvSpPr txBox="1"/>
          <p:nvPr/>
        </p:nvSpPr>
        <p:spPr>
          <a:xfrm>
            <a:off x="504600" y="3904165"/>
            <a:ext cx="234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ja-JP" sz="18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業務が忙しく、</a:t>
            </a:r>
            <a:br>
              <a:rPr b="1" lang="ja-JP" sz="18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</a:br>
            <a:r>
              <a:rPr b="1" lang="ja-JP" sz="18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時間が取れない</a:t>
            </a:r>
            <a:endParaRPr b="1" i="0" sz="1800" u="none" cap="none" strike="noStrike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9" name="Google Shape;119;g262fd8db5ff_0_1"/>
          <p:cNvSpPr txBox="1"/>
          <p:nvPr/>
        </p:nvSpPr>
        <p:spPr>
          <a:xfrm>
            <a:off x="3293931" y="3904165"/>
            <a:ext cx="234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ja-JP" sz="1800">
                <a:solidFill>
                  <a:srgbClr val="2C3359"/>
                </a:solidFill>
                <a:latin typeface="Meiryo"/>
                <a:ea typeface="Meiryo"/>
                <a:cs typeface="Meiryo"/>
                <a:sym typeface="Meiryo"/>
              </a:rPr>
              <a:t>何をすればよいか</a:t>
            </a:r>
            <a:br>
              <a:rPr b="1" lang="ja-JP" sz="1800">
                <a:solidFill>
                  <a:srgbClr val="2C3359"/>
                </a:solidFill>
                <a:latin typeface="Meiryo"/>
                <a:ea typeface="Meiryo"/>
                <a:cs typeface="Meiryo"/>
                <a:sym typeface="Meiryo"/>
              </a:rPr>
            </a:br>
            <a:r>
              <a:rPr b="1" lang="ja-JP" sz="1800">
                <a:solidFill>
                  <a:srgbClr val="2C3359"/>
                </a:solidFill>
                <a:latin typeface="Meiryo"/>
                <a:ea typeface="Meiryo"/>
                <a:cs typeface="Meiryo"/>
                <a:sym typeface="Meiryo"/>
              </a:rPr>
              <a:t>分からない</a:t>
            </a:r>
            <a:endParaRPr b="1" i="0" sz="1800" u="none" cap="none" strike="noStrike">
              <a:solidFill>
                <a:srgbClr val="2C3359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0" name="Google Shape;120;g262fd8db5ff_0_1"/>
          <p:cNvSpPr txBox="1"/>
          <p:nvPr/>
        </p:nvSpPr>
        <p:spPr>
          <a:xfrm>
            <a:off x="504600" y="4733497"/>
            <a:ext cx="2340000" cy="6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マルチロールで業務が忙しく、</a:t>
            </a: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DNSの設定や調整をしている時間がとれない</a:t>
            </a:r>
            <a:r>
              <a:rPr i="0" lang="ja-JP" sz="1200" u="none" cap="none" strike="noStrike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。</a:t>
            </a:r>
            <a:endParaRPr i="0" sz="1200" u="none" cap="none" strike="noStrike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1" name="Google Shape;121;g262fd8db5ff_0_1"/>
          <p:cNvSpPr txBox="1"/>
          <p:nvPr/>
        </p:nvSpPr>
        <p:spPr>
          <a:xfrm>
            <a:off x="3293825" y="4733497"/>
            <a:ext cx="2340000" cy="8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社内・自部署にDNS設定に明るい人がいない。</a:t>
            </a: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専門用語ばっかりで対応が大変。</a:t>
            </a: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どのようにすすめてよいか判断できない。</a:t>
            </a:r>
            <a:endParaRPr sz="1200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122" name="Google Shape;122;g262fd8db5ff_0_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32238" y="2573112"/>
            <a:ext cx="863375" cy="86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262fd8db5ff_0_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51074" y="2527450"/>
            <a:ext cx="954650" cy="95467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g262fd8db5ff_0_1"/>
          <p:cNvSpPr/>
          <p:nvPr/>
        </p:nvSpPr>
        <p:spPr>
          <a:xfrm>
            <a:off x="6666193" y="2284800"/>
            <a:ext cx="1440000" cy="1440000"/>
          </a:xfrm>
          <a:prstGeom prst="ellipse">
            <a:avLst/>
          </a:prstGeom>
          <a:solidFill>
            <a:srgbClr val="1B224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25" name="Google Shape;125;g262fd8db5ff_0_1"/>
          <p:cNvSpPr txBox="1"/>
          <p:nvPr/>
        </p:nvSpPr>
        <p:spPr>
          <a:xfrm>
            <a:off x="6216193" y="3904165"/>
            <a:ext cx="234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ja-JP" sz="1800">
                <a:solidFill>
                  <a:srgbClr val="30375C"/>
                </a:solidFill>
                <a:latin typeface="Meiryo"/>
                <a:ea typeface="Meiryo"/>
                <a:cs typeface="Meiryo"/>
                <a:sym typeface="Meiryo"/>
              </a:rPr>
              <a:t>情シス部門との</a:t>
            </a:r>
            <a:br>
              <a:rPr b="1" lang="ja-JP" sz="1800">
                <a:solidFill>
                  <a:srgbClr val="30375C"/>
                </a:solidFill>
                <a:latin typeface="Meiryo"/>
                <a:ea typeface="Meiryo"/>
                <a:cs typeface="Meiryo"/>
                <a:sym typeface="Meiryo"/>
              </a:rPr>
            </a:br>
            <a:r>
              <a:rPr b="1" lang="ja-JP" sz="1800">
                <a:solidFill>
                  <a:srgbClr val="30375C"/>
                </a:solidFill>
                <a:latin typeface="Meiryo"/>
                <a:ea typeface="Meiryo"/>
                <a:cs typeface="Meiryo"/>
                <a:sym typeface="Meiryo"/>
              </a:rPr>
              <a:t>やり取りが面倒</a:t>
            </a:r>
            <a:endParaRPr b="1" i="0" sz="1800" u="none" cap="none" strike="noStrike">
              <a:solidFill>
                <a:srgbClr val="30375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6" name="Google Shape;126;g262fd8db5ff_0_1"/>
          <p:cNvSpPr txBox="1"/>
          <p:nvPr/>
        </p:nvSpPr>
        <p:spPr>
          <a:xfrm>
            <a:off x="6216193" y="4750099"/>
            <a:ext cx="2340000" cy="8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DNSを管理している部門が、本社や本国にあるため、対応に時間がかかる。制約事項が多く対応</a:t>
            </a: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が面倒</a:t>
            </a: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。</a:t>
            </a:r>
            <a:endParaRPr i="0" sz="1200" u="none" cap="none" strike="noStrike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127" name="Google Shape;127;g262fd8db5ff_0_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41381" y="2507763"/>
            <a:ext cx="943220" cy="754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62fd8db5ff_0_31"/>
          <p:cNvSpPr/>
          <p:nvPr/>
        </p:nvSpPr>
        <p:spPr>
          <a:xfrm>
            <a:off x="0" y="3081000"/>
            <a:ext cx="9144000" cy="1800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33" name="Google Shape;133;g262fd8db5ff_0_31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</a:rPr>
              <a:t>‹#›</a:t>
            </a:fld>
            <a:endParaRPr>
              <a:solidFill>
                <a:srgbClr val="7F7F7F"/>
              </a:solidFill>
            </a:endParaRPr>
          </a:p>
        </p:txBody>
      </p:sp>
      <p:sp>
        <p:nvSpPr>
          <p:cNvPr id="134" name="Google Shape;134;g262fd8db5ff_0_31"/>
          <p:cNvSpPr txBox="1"/>
          <p:nvPr>
            <p:ph type="title"/>
          </p:nvPr>
        </p:nvSpPr>
        <p:spPr>
          <a:xfrm>
            <a:off x="467425" y="-74"/>
            <a:ext cx="8326500" cy="63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サービスで解決できること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5" name="Google Shape;135;g262fd8db5ff_0_31"/>
          <p:cNvSpPr/>
          <p:nvPr/>
        </p:nvSpPr>
        <p:spPr>
          <a:xfrm>
            <a:off x="0" y="906072"/>
            <a:ext cx="9144000" cy="961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シャノンへ代行することで、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メール認証設定</a:t>
            </a: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に関する煩わしさが解消できます。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6" name="Google Shape;136;g262fd8db5ff_0_31"/>
          <p:cNvSpPr/>
          <p:nvPr/>
        </p:nvSpPr>
        <p:spPr>
          <a:xfrm>
            <a:off x="954600" y="2284800"/>
            <a:ext cx="1440000" cy="1440000"/>
          </a:xfrm>
          <a:prstGeom prst="ellipse">
            <a:avLst/>
          </a:prstGeom>
          <a:solidFill>
            <a:srgbClr val="005AB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37" name="Google Shape;137;g262fd8db5ff_0_31"/>
          <p:cNvSpPr/>
          <p:nvPr/>
        </p:nvSpPr>
        <p:spPr>
          <a:xfrm>
            <a:off x="3743825" y="2284800"/>
            <a:ext cx="1440000" cy="1440000"/>
          </a:xfrm>
          <a:prstGeom prst="ellipse">
            <a:avLst/>
          </a:prstGeom>
          <a:solidFill>
            <a:srgbClr val="005AB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38" name="Google Shape;138;g262fd8db5ff_0_31"/>
          <p:cNvSpPr txBox="1"/>
          <p:nvPr/>
        </p:nvSpPr>
        <p:spPr>
          <a:xfrm>
            <a:off x="504600" y="3904165"/>
            <a:ext cx="234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ja-JP" sz="18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メール認証設定</a:t>
            </a:r>
            <a:br>
              <a:rPr b="1" lang="ja-JP" sz="18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</a:br>
            <a:r>
              <a:rPr b="1" lang="ja-JP" sz="18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をシャノンが代行</a:t>
            </a:r>
            <a:endParaRPr b="1" i="0" sz="1800" u="none" cap="none" strike="noStrike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9" name="Google Shape;139;g262fd8db5ff_0_31"/>
          <p:cNvSpPr txBox="1"/>
          <p:nvPr/>
        </p:nvSpPr>
        <p:spPr>
          <a:xfrm>
            <a:off x="3293931" y="3904165"/>
            <a:ext cx="234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ja-JP" sz="1800">
                <a:solidFill>
                  <a:srgbClr val="2C3359"/>
                </a:solidFill>
                <a:latin typeface="Meiryo"/>
                <a:ea typeface="Meiryo"/>
                <a:cs typeface="Meiryo"/>
                <a:sym typeface="Meiryo"/>
              </a:rPr>
              <a:t>SMPで即時利用</a:t>
            </a:r>
            <a:br>
              <a:rPr b="1" lang="ja-JP" sz="1800">
                <a:solidFill>
                  <a:srgbClr val="2C3359"/>
                </a:solidFill>
                <a:latin typeface="Meiryo"/>
                <a:ea typeface="Meiryo"/>
                <a:cs typeface="Meiryo"/>
                <a:sym typeface="Meiryo"/>
              </a:rPr>
            </a:br>
            <a:r>
              <a:rPr b="1" lang="ja-JP" sz="1800">
                <a:solidFill>
                  <a:srgbClr val="2C3359"/>
                </a:solidFill>
                <a:latin typeface="Meiryo"/>
                <a:ea typeface="Meiryo"/>
                <a:cs typeface="Meiryo"/>
                <a:sym typeface="Meiryo"/>
              </a:rPr>
              <a:t>出来る状態で納品</a:t>
            </a:r>
            <a:endParaRPr b="1" i="0" sz="1800" u="none" cap="none" strike="noStrike">
              <a:solidFill>
                <a:srgbClr val="2C3359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0" name="Google Shape;140;g262fd8db5ff_0_31"/>
          <p:cNvSpPr txBox="1"/>
          <p:nvPr/>
        </p:nvSpPr>
        <p:spPr>
          <a:xfrm>
            <a:off x="504600" y="5190697"/>
            <a:ext cx="2340000" cy="6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 メールドメインの発行及び、DNSの設定までシャノンが代行します。</a:t>
            </a:r>
            <a:endParaRPr i="0" sz="1200" u="none" cap="none" strike="noStrike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1" name="Google Shape;141;g262fd8db5ff_0_31"/>
          <p:cNvSpPr txBox="1"/>
          <p:nvPr/>
        </p:nvSpPr>
        <p:spPr>
          <a:xfrm>
            <a:off x="3293825" y="5190697"/>
            <a:ext cx="2340000" cy="6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メールドメインの</a:t>
            </a: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納品には、SMPで即時利用できるように、DNS設定を最適化。</a:t>
            </a:r>
            <a:endParaRPr sz="1200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2" name="Google Shape;142;g262fd8db5ff_0_31"/>
          <p:cNvSpPr/>
          <p:nvPr/>
        </p:nvSpPr>
        <p:spPr>
          <a:xfrm>
            <a:off x="6666193" y="2284800"/>
            <a:ext cx="1440000" cy="1440000"/>
          </a:xfrm>
          <a:prstGeom prst="ellipse">
            <a:avLst/>
          </a:prstGeom>
          <a:solidFill>
            <a:srgbClr val="005AB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43" name="Google Shape;143;g262fd8db5ff_0_31"/>
          <p:cNvSpPr txBox="1"/>
          <p:nvPr/>
        </p:nvSpPr>
        <p:spPr>
          <a:xfrm>
            <a:off x="6216193" y="3904165"/>
            <a:ext cx="234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ja-JP" sz="1800">
                <a:solidFill>
                  <a:srgbClr val="30375C"/>
                </a:solidFill>
                <a:latin typeface="Meiryo"/>
                <a:ea typeface="Meiryo"/>
                <a:cs typeface="Meiryo"/>
                <a:sym typeface="Meiryo"/>
              </a:rPr>
              <a:t>お客様の設定</a:t>
            </a:r>
            <a:br>
              <a:rPr b="1" lang="ja-JP" sz="1800">
                <a:solidFill>
                  <a:srgbClr val="30375C"/>
                </a:solidFill>
                <a:latin typeface="Meiryo"/>
                <a:ea typeface="Meiryo"/>
                <a:cs typeface="Meiryo"/>
                <a:sym typeface="Meiryo"/>
              </a:rPr>
            </a:br>
            <a:r>
              <a:rPr b="1" lang="ja-JP" sz="1800">
                <a:solidFill>
                  <a:srgbClr val="30375C"/>
                </a:solidFill>
                <a:latin typeface="Meiryo"/>
                <a:ea typeface="Meiryo"/>
                <a:cs typeface="Meiryo"/>
                <a:sym typeface="Meiryo"/>
              </a:rPr>
              <a:t>対応時間の削減</a:t>
            </a:r>
            <a:endParaRPr b="1" i="0" sz="1800" u="none" cap="none" strike="noStrike">
              <a:solidFill>
                <a:srgbClr val="30375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4" name="Google Shape;144;g262fd8db5ff_0_31"/>
          <p:cNvSpPr txBox="1"/>
          <p:nvPr/>
        </p:nvSpPr>
        <p:spPr>
          <a:xfrm>
            <a:off x="6216193" y="5207299"/>
            <a:ext cx="2340000" cy="6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6000" lIns="36000" spcFirstLastPara="1" rIns="36000" wrap="square" tIns="360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ja-JP" sz="1200">
                <a:solidFill>
                  <a:srgbClr val="1B224C"/>
                </a:solidFill>
                <a:latin typeface="Meiryo"/>
                <a:ea typeface="Meiryo"/>
                <a:cs typeface="Meiryo"/>
                <a:sym typeface="Meiryo"/>
              </a:rPr>
              <a:t>DNS設定をするにあたり、本来お客様で行う調整時間がなくなります。</a:t>
            </a:r>
            <a:endParaRPr i="0" sz="1200" u="none" cap="none" strike="noStrike">
              <a:solidFill>
                <a:srgbClr val="1B224C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5" name="Google Shape;145;g262fd8db5ff_0_31"/>
          <p:cNvSpPr txBox="1"/>
          <p:nvPr/>
        </p:nvSpPr>
        <p:spPr>
          <a:xfrm>
            <a:off x="1320016" y="2439875"/>
            <a:ext cx="709200" cy="33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 sz="1500">
                <a:solidFill>
                  <a:srgbClr val="FFFFFF"/>
                </a:solidFill>
              </a:rPr>
              <a:t>DNS</a:t>
            </a:r>
            <a:endParaRPr b="1" sz="1500">
              <a:solidFill>
                <a:srgbClr val="FFFFFF"/>
              </a:solidFill>
            </a:endParaRPr>
          </a:p>
        </p:txBody>
      </p:sp>
      <p:pic>
        <p:nvPicPr>
          <p:cNvPr id="146" name="Google Shape;146;g262fd8db5ff_0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8850" y="2710342"/>
            <a:ext cx="811500" cy="829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262fd8db5ff_0_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24412" y="2540509"/>
            <a:ext cx="478825" cy="47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262fd8db5ff_0_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25923" y="2685300"/>
            <a:ext cx="638977" cy="639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9" name="Google Shape;149;g262fd8db5ff_0_31"/>
          <p:cNvCxnSpPr/>
          <p:nvPr/>
        </p:nvCxnSpPr>
        <p:spPr>
          <a:xfrm>
            <a:off x="6907325" y="2824550"/>
            <a:ext cx="318600" cy="63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0" name="Google Shape;150;g262fd8db5ff_0_31"/>
          <p:cNvCxnSpPr/>
          <p:nvPr/>
        </p:nvCxnSpPr>
        <p:spPr>
          <a:xfrm>
            <a:off x="6771550" y="3066325"/>
            <a:ext cx="394200" cy="24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1" name="Google Shape;151;g262fd8db5ff_0_31"/>
          <p:cNvCxnSpPr/>
          <p:nvPr/>
        </p:nvCxnSpPr>
        <p:spPr>
          <a:xfrm>
            <a:off x="6847300" y="2946600"/>
            <a:ext cx="318600" cy="63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2" name="Google Shape;152;g262fd8db5ff_0_31"/>
          <p:cNvCxnSpPr/>
          <p:nvPr/>
        </p:nvCxnSpPr>
        <p:spPr>
          <a:xfrm flipH="1" rot="10800000">
            <a:off x="6914425" y="3188600"/>
            <a:ext cx="251400" cy="96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53" name="Google Shape;153;g262fd8db5ff_0_31"/>
          <p:cNvPicPr preferRelativeResize="0"/>
          <p:nvPr/>
        </p:nvPicPr>
        <p:blipFill rotWithShape="1">
          <a:blip r:embed="rId6">
            <a:alphaModFix/>
          </a:blip>
          <a:srcRect b="0" l="0" r="0" t="49713"/>
          <a:stretch/>
        </p:blipFill>
        <p:spPr>
          <a:xfrm>
            <a:off x="4058075" y="3066325"/>
            <a:ext cx="811500" cy="40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63cf7e359f_3_0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160" name="Google Shape;160;g263cf7e359f_3_0"/>
          <p:cNvSpPr txBox="1"/>
          <p:nvPr>
            <p:ph type="title"/>
          </p:nvPr>
        </p:nvSpPr>
        <p:spPr>
          <a:xfrm>
            <a:off x="467425" y="-74"/>
            <a:ext cx="8326500" cy="63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サービス概要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1" name="Google Shape;161;g263cf7e359f_3_0"/>
          <p:cNvSpPr/>
          <p:nvPr/>
        </p:nvSpPr>
        <p:spPr>
          <a:xfrm>
            <a:off x="0" y="906072"/>
            <a:ext cx="9144000" cy="961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シャノンで</a:t>
            </a:r>
            <a:r>
              <a:rPr b="1" lang="ja-JP" sz="2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新しくメール認証済みの</a:t>
            </a:r>
            <a:endParaRPr b="1" sz="2200">
              <a:solidFill>
                <a:srgbClr val="980000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ja-JP" sz="2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メールドメインを発行</a:t>
            </a:r>
            <a:r>
              <a:rPr b="1" lang="ja-JP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※1</a:t>
            </a: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し、お客様へご提供します。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2" name="Google Shape;162;g263cf7e359f_3_0"/>
          <p:cNvSpPr/>
          <p:nvPr/>
        </p:nvSpPr>
        <p:spPr>
          <a:xfrm>
            <a:off x="539275" y="3177550"/>
            <a:ext cx="8073600" cy="944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D9D9D9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g263cf7e359f_3_0"/>
          <p:cNvSpPr/>
          <p:nvPr/>
        </p:nvSpPr>
        <p:spPr>
          <a:xfrm>
            <a:off x="1044766" y="2908142"/>
            <a:ext cx="1483500" cy="14835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6000" lIns="36000" spcFirstLastPara="1" rIns="36000" wrap="square" tIns="36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64" name="Google Shape;164;g263cf7e359f_3_0"/>
          <p:cNvSpPr/>
          <p:nvPr/>
        </p:nvSpPr>
        <p:spPr>
          <a:xfrm>
            <a:off x="3888947" y="2908155"/>
            <a:ext cx="1483500" cy="14835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6000" lIns="36000" spcFirstLastPara="1" rIns="36000" wrap="square" tIns="36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65" name="Google Shape;165;g263cf7e359f_3_0"/>
          <p:cNvSpPr/>
          <p:nvPr/>
        </p:nvSpPr>
        <p:spPr>
          <a:xfrm>
            <a:off x="585000" y="4588750"/>
            <a:ext cx="2448900" cy="1248900"/>
          </a:xfrm>
          <a:prstGeom prst="roundRect">
            <a:avLst>
              <a:gd fmla="val 6281" name="adj"/>
            </a:avLst>
          </a:prstGeom>
          <a:solidFill>
            <a:srgbClr val="FFFFFF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lang="ja-JP" sz="1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新規でメールドメイン</a:t>
            </a: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を発行します。</a:t>
            </a:r>
            <a:endParaRPr sz="12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・新規メールドメイン発行</a:t>
            </a:r>
            <a:endParaRPr b="1" sz="1200">
              <a:solidFill>
                <a:srgbClr val="98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6" name="Google Shape;166;g263cf7e359f_3_0"/>
          <p:cNvSpPr/>
          <p:nvPr/>
        </p:nvSpPr>
        <p:spPr>
          <a:xfrm>
            <a:off x="3372475" y="4588750"/>
            <a:ext cx="2494500" cy="1248900"/>
          </a:xfrm>
          <a:prstGeom prst="roundRect">
            <a:avLst>
              <a:gd fmla="val 6281" name="adj"/>
            </a:avLst>
          </a:prstGeom>
          <a:solidFill>
            <a:srgbClr val="FFFFFF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新規発行されたメールドメインへの</a:t>
            </a:r>
            <a:r>
              <a:rPr b="1" lang="ja-JP" sz="1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認証設定</a:t>
            </a: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を代行します。</a:t>
            </a:r>
            <a:endParaRPr sz="12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・SPF設定</a:t>
            </a:r>
            <a:endParaRPr sz="12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・DKIM設定</a:t>
            </a:r>
            <a:endParaRPr sz="12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・DMARC設定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7" name="Google Shape;167;g263cf7e359f_3_0"/>
          <p:cNvSpPr/>
          <p:nvPr/>
        </p:nvSpPr>
        <p:spPr>
          <a:xfrm>
            <a:off x="6118350" y="4588750"/>
            <a:ext cx="2494500" cy="1248900"/>
          </a:xfrm>
          <a:prstGeom prst="roundRect">
            <a:avLst>
              <a:gd fmla="val 6281" name="adj"/>
            </a:avLst>
          </a:prstGeom>
          <a:solidFill>
            <a:srgbClr val="FFFFFF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認証設定済みメールドメインの</a:t>
            </a:r>
            <a:r>
              <a:rPr b="1" lang="ja-JP" sz="1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SMP初期設定</a:t>
            </a: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を代行します。</a:t>
            </a:r>
            <a:endParaRPr sz="12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ja-JP"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・送信ドメイン設定</a:t>
            </a:r>
            <a:endParaRPr sz="12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8" name="Google Shape;168;g263cf7e359f_3_0"/>
          <p:cNvSpPr/>
          <p:nvPr/>
        </p:nvSpPr>
        <p:spPr>
          <a:xfrm>
            <a:off x="3372483" y="2228975"/>
            <a:ext cx="2494500" cy="553500"/>
          </a:xfrm>
          <a:prstGeom prst="roundRect">
            <a:avLst>
              <a:gd fmla="val 4579" name="adj"/>
            </a:avLst>
          </a:prstGeom>
          <a:solidFill>
            <a:srgbClr val="1C4587"/>
          </a:solidFill>
          <a:ln cap="flat" cmpd="sng" w="9525">
            <a:solidFill>
              <a:srgbClr val="1C458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ja-JP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rPr>
              <a:t>メール認証の代行設定</a:t>
            </a:r>
            <a:endParaRPr b="1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9" name="Google Shape;169;g263cf7e359f_3_0"/>
          <p:cNvSpPr/>
          <p:nvPr/>
        </p:nvSpPr>
        <p:spPr>
          <a:xfrm>
            <a:off x="539275" y="2228975"/>
            <a:ext cx="2494500" cy="553500"/>
          </a:xfrm>
          <a:prstGeom prst="roundRect">
            <a:avLst>
              <a:gd fmla="val 4579" name="adj"/>
            </a:avLst>
          </a:prstGeom>
          <a:solidFill>
            <a:srgbClr val="1C4587"/>
          </a:solidFill>
          <a:ln cap="flat" cmpd="sng" w="9525">
            <a:solidFill>
              <a:srgbClr val="1C458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新規メールドメインの</a:t>
            </a:r>
            <a:endParaRPr b="1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代行発行</a:t>
            </a:r>
            <a:endParaRPr b="1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0" name="Google Shape;170;g263cf7e359f_3_0"/>
          <p:cNvSpPr/>
          <p:nvPr/>
        </p:nvSpPr>
        <p:spPr>
          <a:xfrm>
            <a:off x="6118353" y="2248922"/>
            <a:ext cx="2494500" cy="553500"/>
          </a:xfrm>
          <a:prstGeom prst="roundRect">
            <a:avLst>
              <a:gd fmla="val 4579" name="adj"/>
            </a:avLst>
          </a:prstGeom>
          <a:solidFill>
            <a:srgbClr val="1C4587"/>
          </a:solidFill>
          <a:ln cap="flat" cmpd="sng" w="9525">
            <a:solidFill>
              <a:srgbClr val="1C458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ja-JP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rPr>
              <a:t>メールアドレスの</a:t>
            </a:r>
            <a:endParaRPr b="1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SMP</a:t>
            </a:r>
            <a:r>
              <a:rPr b="1" lang="ja-JP">
                <a:solidFill>
                  <a:srgbClr val="FFFFFF"/>
                </a:solidFill>
                <a:latin typeface="Meiryo"/>
                <a:ea typeface="Meiryo"/>
                <a:cs typeface="Meiryo"/>
                <a:sym typeface="Meiryo"/>
              </a:rPr>
              <a:t>初期設定</a:t>
            </a:r>
            <a:endParaRPr b="1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1" name="Google Shape;171;g263cf7e359f_3_0"/>
          <p:cNvSpPr txBox="1"/>
          <p:nvPr/>
        </p:nvSpPr>
        <p:spPr>
          <a:xfrm>
            <a:off x="617123" y="5853150"/>
            <a:ext cx="8027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ja-JP" sz="1200" u="none" cap="none" strike="noStrike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※</a:t>
            </a:r>
            <a:r>
              <a:rPr b="1" lang="ja-JP" sz="12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お客様がお持ちのドメインに対する設定代行を行うサービスではございません。</a:t>
            </a:r>
            <a:endParaRPr b="1" i="0" sz="1200" u="none" cap="none" strike="noStrike">
              <a:solidFill>
                <a:srgbClr val="98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2" name="Google Shape;172;g263cf7e359f_3_0"/>
          <p:cNvSpPr/>
          <p:nvPr/>
        </p:nvSpPr>
        <p:spPr>
          <a:xfrm>
            <a:off x="6623847" y="2908155"/>
            <a:ext cx="1483500" cy="14835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6000" lIns="36000" spcFirstLastPara="1" rIns="36000" wrap="square" tIns="36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FFFFFF"/>
              </a:solidFill>
              <a:latin typeface="MS PGothic"/>
              <a:ea typeface="MS PGothic"/>
              <a:cs typeface="MS PGothic"/>
              <a:sym typeface="MS PGothic"/>
            </a:endParaRPr>
          </a:p>
        </p:txBody>
      </p:sp>
      <p:sp>
        <p:nvSpPr>
          <p:cNvPr id="173" name="Google Shape;173;g263cf7e359f_3_0"/>
          <p:cNvSpPr txBox="1"/>
          <p:nvPr/>
        </p:nvSpPr>
        <p:spPr>
          <a:xfrm>
            <a:off x="4276091" y="3067375"/>
            <a:ext cx="709200" cy="33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 sz="1500">
                <a:solidFill>
                  <a:srgbClr val="FFFFFF"/>
                </a:solidFill>
              </a:rPr>
              <a:t>DNS</a:t>
            </a:r>
            <a:endParaRPr b="1" sz="1500">
              <a:solidFill>
                <a:srgbClr val="FFFFFF"/>
              </a:solidFill>
            </a:endParaRPr>
          </a:p>
        </p:txBody>
      </p:sp>
      <p:pic>
        <p:nvPicPr>
          <p:cNvPr id="174" name="Google Shape;174;g263cf7e359f_3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24925" y="3337842"/>
            <a:ext cx="811500" cy="829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263cf7e359f_3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26187" y="3130659"/>
            <a:ext cx="478825" cy="47834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76" name="Google Shape;176;g263cf7e359f_3_0"/>
          <p:cNvPicPr preferRelativeResize="0"/>
          <p:nvPr/>
        </p:nvPicPr>
        <p:blipFill rotWithShape="1">
          <a:blip r:embed="rId5">
            <a:alphaModFix/>
          </a:blip>
          <a:srcRect b="0" l="0" r="0" t="49713"/>
          <a:stretch/>
        </p:blipFill>
        <p:spPr>
          <a:xfrm>
            <a:off x="6959850" y="3656475"/>
            <a:ext cx="811500" cy="4080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77" name="Google Shape;177;g263cf7e359f_3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0775" y="3337842"/>
            <a:ext cx="811500" cy="829258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g263cf7e359f_3_0"/>
          <p:cNvSpPr txBox="1"/>
          <p:nvPr/>
        </p:nvSpPr>
        <p:spPr>
          <a:xfrm>
            <a:off x="1267525" y="3058363"/>
            <a:ext cx="1038000" cy="33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 sz="1500">
                <a:solidFill>
                  <a:srgbClr val="FFFFFF"/>
                </a:solidFill>
              </a:rPr>
              <a:t>ドメイン</a:t>
            </a:r>
            <a:endParaRPr b="1" sz="15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62fd8db5ff_0_263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g262fd8db5ff_0_263"/>
          <p:cNvSpPr txBox="1"/>
          <p:nvPr>
            <p:ph type="title"/>
          </p:nvPr>
        </p:nvSpPr>
        <p:spPr>
          <a:xfrm>
            <a:off x="467425" y="-74"/>
            <a:ext cx="8326500" cy="6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価格 プラン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5" name="Google Shape;185;g262fd8db5ff_0_263"/>
          <p:cNvSpPr/>
          <p:nvPr/>
        </p:nvSpPr>
        <p:spPr>
          <a:xfrm>
            <a:off x="0" y="858700"/>
            <a:ext cx="9144000" cy="8634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ja-JP" sz="2200">
                <a:solidFill>
                  <a:srgbClr val="1E4E79"/>
                </a:solidFill>
              </a:rPr>
              <a:t>基本の料金体系は「初期費用：90,000円」+「月額：5,000円」です。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6" name="Google Shape;186;g262fd8db5ff_0_263"/>
          <p:cNvSpPr/>
          <p:nvPr/>
        </p:nvSpPr>
        <p:spPr>
          <a:xfrm>
            <a:off x="391700" y="5392275"/>
            <a:ext cx="8460000" cy="12093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ja-JP" sz="1200" u="sng" cap="none" strike="noStrike">
                <a:latin typeface="Arial"/>
                <a:ea typeface="Arial"/>
                <a:cs typeface="Arial"/>
                <a:sym typeface="Arial"/>
              </a:rPr>
              <a:t>前提事項</a:t>
            </a:r>
            <a:endParaRPr b="1" i="0" sz="1200" u="sng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※１　ドメインの発行及び、DNSの各種設定・有効化の作業に必要な費用です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※２　契約は１年間の契約となります。1年未満の契約はできません。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※３　納品の際は、SMPで必要な初期設定を行い、即時利用出来る状態で納品します。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※４　提供期間は目安です。弊社の状況に応じ、提供期間がズレる場合があります。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</p:txBody>
      </p:sp>
      <p:graphicFrame>
        <p:nvGraphicFramePr>
          <p:cNvPr id="187" name="Google Shape;187;g262fd8db5ff_0_263"/>
          <p:cNvGraphicFramePr/>
          <p:nvPr/>
        </p:nvGraphicFramePr>
        <p:xfrm>
          <a:off x="391703" y="19269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{5E3EDF7C-8CA0-4BBC-8618-CEF1E5D1AA18}</a:tableStyleId>
              </a:tblPr>
              <a:tblGrid>
                <a:gridCol w="2214825"/>
                <a:gridCol w="62452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項目</a:t>
                      </a:r>
                      <a:endParaRPr u="none" cap="none" strike="noStrike">
                        <a:solidFill>
                          <a:srgbClr val="FFFFFF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8AAAD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説明</a:t>
                      </a:r>
                      <a:endParaRPr u="none" cap="none" strike="noStrike">
                        <a:solidFill>
                          <a:srgbClr val="FFFFFF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4273B5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対象サービス</a:t>
                      </a:r>
                      <a:endParaRPr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メール認証の設定代行サービス</a:t>
                      </a:r>
                      <a:endParaRPr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9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初期</a:t>
                      </a:r>
                      <a:r>
                        <a:rPr lang="ja-JP" u="none" cap="none" strike="noStrike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費用</a:t>
                      </a:r>
                      <a:endParaRPr u="none" cap="none" strike="noStrike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1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90,000円</a:t>
                      </a:r>
                      <a:r>
                        <a:rPr lang="ja-JP" sz="1600">
                          <a:solidFill>
                            <a:srgbClr val="20395A"/>
                          </a:solidFill>
                        </a:rPr>
                        <a:t> </a:t>
                      </a:r>
                      <a:r>
                        <a:rPr lang="ja-JP" sz="1100">
                          <a:solidFill>
                            <a:srgbClr val="20395A"/>
                          </a:solidFill>
                        </a:rPr>
                        <a:t>※１</a:t>
                      </a:r>
                      <a:endParaRPr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1"/>
                            </a:ext>
                          </a:extLst>
                        </a:rPr>
                        <a:t>月額</a:t>
                      </a:r>
                      <a:endParaRPr u="none" cap="none" strike="noStrike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1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2"/>
                            </a:ext>
                          </a:extLst>
                        </a:rPr>
                        <a:t>5,000円</a:t>
                      </a:r>
                      <a:r>
                        <a:rPr lang="ja-JP" sz="1600">
                          <a:solidFill>
                            <a:srgbClr val="20395A"/>
                          </a:solidFill>
                          <a:extLst>
                            <a:ext uri="http://customooxmlschemas.google.com/">
                              <go:slidesCustomData xmlns:go="http://customooxmlschemas.google.com/" textRoundtripDataId="3"/>
                            </a:ext>
                          </a:extLst>
                        </a:rPr>
                        <a:t> </a:t>
                      </a:r>
                      <a:r>
                        <a:rPr lang="ja-JP" sz="1100">
                          <a:solidFill>
                            <a:srgbClr val="20395A"/>
                          </a:solidFill>
                          <a:extLst>
                            <a:ext uri="http://customooxmlschemas.google.com/">
                              <go:slidesCustomData xmlns:go="http://customooxmlschemas.google.com/" textRoundtripDataId="4"/>
                            </a:ext>
                          </a:extLst>
                        </a:rPr>
                        <a:t>※2</a:t>
                      </a:r>
                      <a:endParaRPr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11867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納品物</a:t>
                      </a:r>
                      <a:endParaRPr u="none" cap="none" strike="noStrike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12700">
                      <a:solidFill>
                        <a:srgbClr val="4273B5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SMPで利用出来るメールアドレスを</a:t>
                      </a:r>
                      <a:b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</a:b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SMPに初期設定した状態で納品します。 </a:t>
                      </a:r>
                      <a:r>
                        <a:rPr lang="ja-JP" sz="1100">
                          <a:solidFill>
                            <a:srgbClr val="20395A"/>
                          </a:solidFill>
                        </a:rPr>
                        <a:t>※３</a:t>
                      </a:r>
                      <a:endParaRPr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t/>
                      </a:r>
                      <a:endParaRPr sz="600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ja-JP" sz="1200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詳細：</a:t>
                      </a:r>
                      <a:endParaRPr sz="1200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ja-JP" sz="1200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・メールドメインの新規発行</a:t>
                      </a:r>
                      <a:br>
                        <a:rPr lang="ja-JP" sz="1200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</a:br>
                      <a:r>
                        <a:rPr lang="ja-JP" sz="1200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・SPF/DKIM/DMARCの設定</a:t>
                      </a:r>
                      <a:endParaRPr sz="1200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ja-JP" sz="1200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・SMPへの初期設定</a:t>
                      </a:r>
                      <a:endParaRPr sz="1200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9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提供期間</a:t>
                      </a:r>
                      <a:endParaRPr u="none" cap="none" strike="noStrike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4273B5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発注から5営業日程度</a:t>
                      </a:r>
                      <a:r>
                        <a:rPr lang="ja-JP">
                          <a:solidFill>
                            <a:srgbClr val="20395A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 </a:t>
                      </a:r>
                      <a:r>
                        <a:rPr lang="ja-JP" sz="1100">
                          <a:solidFill>
                            <a:srgbClr val="20395A"/>
                          </a:solidFill>
                        </a:rPr>
                        <a:t>※４</a:t>
                      </a:r>
                      <a:endParaRPr b="1" u="none" cap="none" strike="noStrike">
                        <a:solidFill>
                          <a:srgbClr val="20395A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62fd8db5ff_0_392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g262fd8db5ff_0_392"/>
          <p:cNvSpPr txBox="1"/>
          <p:nvPr>
            <p:ph type="title"/>
          </p:nvPr>
        </p:nvSpPr>
        <p:spPr>
          <a:xfrm>
            <a:off x="467425" y="-74"/>
            <a:ext cx="8326500" cy="6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サービス</a:t>
            </a:r>
            <a:r>
              <a:rPr b="1" lang="ja-JP">
                <a:latin typeface="Meiryo"/>
                <a:ea typeface="Meiryo"/>
                <a:cs typeface="Meiryo"/>
                <a:sym typeface="Meiryo"/>
              </a:rPr>
              <a:t>提供の流れ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4" name="Google Shape;194;g262fd8db5ff_0_392"/>
          <p:cNvSpPr/>
          <p:nvPr/>
        </p:nvSpPr>
        <p:spPr>
          <a:xfrm>
            <a:off x="0" y="858700"/>
            <a:ext cx="9144000" cy="8634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ご発注から納品まで</a:t>
            </a:r>
            <a:r>
              <a:rPr b="1" lang="ja-JP" sz="2800">
                <a:solidFill>
                  <a:srgbClr val="980000"/>
                </a:solidFill>
                <a:latin typeface="Meiryo"/>
                <a:ea typeface="Meiryo"/>
                <a:cs typeface="Meiryo"/>
                <a:sym typeface="Meiryo"/>
              </a:rPr>
              <a:t>５営業日を目安</a:t>
            </a: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で納品をします。</a:t>
            </a:r>
            <a:endParaRPr b="1" sz="21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5" name="Google Shape;195;g262fd8db5ff_0_392"/>
          <p:cNvSpPr/>
          <p:nvPr/>
        </p:nvSpPr>
        <p:spPr>
          <a:xfrm>
            <a:off x="492769" y="2980969"/>
            <a:ext cx="8261700" cy="5466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dk2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g262fd8db5ff_0_392"/>
          <p:cNvSpPr/>
          <p:nvPr/>
        </p:nvSpPr>
        <p:spPr>
          <a:xfrm>
            <a:off x="440450" y="1821986"/>
            <a:ext cx="2278800" cy="5466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お見積り</a:t>
            </a:r>
            <a:endParaRPr b="1">
              <a:solidFill>
                <a:srgbClr val="FFFFFF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7" name="Google Shape;197;g262fd8db5ff_0_392"/>
          <p:cNvSpPr/>
          <p:nvPr/>
        </p:nvSpPr>
        <p:spPr>
          <a:xfrm>
            <a:off x="492950" y="5541900"/>
            <a:ext cx="7938000" cy="9324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lang="ja-JP" sz="1200" u="sng">
                <a:latin typeface="Meiryo"/>
                <a:ea typeface="Meiryo"/>
                <a:cs typeface="Meiryo"/>
                <a:sym typeface="Meiryo"/>
              </a:rPr>
              <a:t>制約</a:t>
            </a:r>
            <a:r>
              <a:rPr b="1" i="0" lang="ja-JP" sz="1200" u="sng" cap="none" strike="noStrike">
                <a:latin typeface="Meiryo"/>
                <a:ea typeface="Meiryo"/>
                <a:cs typeface="Meiryo"/>
                <a:sym typeface="Meiryo"/>
              </a:rPr>
              <a:t>事項</a:t>
            </a:r>
            <a:endParaRPr b="1" i="0" sz="1200" u="sng" cap="none" strike="noStrike"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※１　ご発注時は、別紙の「申込書兼契約書」を弊社営業から受け取ってください。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※２　納品の際は、SMPで必要な初期設定を行い、即時利用出来る状態で納品します。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※３　提供期間は目安です。弊社の状況に応じ、提供期間がズレる場合があります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8" name="Google Shape;198;g262fd8db5ff_0_392"/>
          <p:cNvSpPr/>
          <p:nvPr/>
        </p:nvSpPr>
        <p:spPr>
          <a:xfrm>
            <a:off x="2523040" y="1821986"/>
            <a:ext cx="2278800" cy="546600"/>
          </a:xfrm>
          <a:prstGeom prst="chevron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ご発注</a:t>
            </a:r>
            <a:endParaRPr b="1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9" name="Google Shape;199;g262fd8db5ff_0_392"/>
          <p:cNvSpPr/>
          <p:nvPr/>
        </p:nvSpPr>
        <p:spPr>
          <a:xfrm>
            <a:off x="4597478" y="1821986"/>
            <a:ext cx="2278800" cy="546600"/>
          </a:xfrm>
          <a:prstGeom prst="chevron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メール認証の</a:t>
            </a:r>
            <a:endParaRPr b="1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設定代行</a:t>
            </a:r>
            <a:endParaRPr b="1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0" name="Google Shape;200;g262fd8db5ff_0_392"/>
          <p:cNvSpPr/>
          <p:nvPr/>
        </p:nvSpPr>
        <p:spPr>
          <a:xfrm>
            <a:off x="6641677" y="1821975"/>
            <a:ext cx="2166300" cy="546600"/>
          </a:xfrm>
          <a:prstGeom prst="chevron">
            <a:avLst>
              <a:gd fmla="val 500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rPr>
              <a:t>納品・即時利用</a:t>
            </a:r>
            <a:endParaRPr b="1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grpSp>
        <p:nvGrpSpPr>
          <p:cNvPr id="201" name="Google Shape;201;g262fd8db5ff_0_392"/>
          <p:cNvGrpSpPr/>
          <p:nvPr/>
        </p:nvGrpSpPr>
        <p:grpSpPr>
          <a:xfrm>
            <a:off x="594423" y="2451581"/>
            <a:ext cx="1432112" cy="1461527"/>
            <a:chOff x="2040925" y="2655475"/>
            <a:chExt cx="1218300" cy="1244700"/>
          </a:xfrm>
        </p:grpSpPr>
        <p:sp>
          <p:nvSpPr>
            <p:cNvPr id="202" name="Google Shape;202;g262fd8db5ff_0_392"/>
            <p:cNvSpPr/>
            <p:nvPr/>
          </p:nvSpPr>
          <p:spPr>
            <a:xfrm>
              <a:off x="2040925" y="2655475"/>
              <a:ext cx="1218300" cy="1244700"/>
            </a:xfrm>
            <a:prstGeom prst="ellipse">
              <a:avLst/>
            </a:prstGeom>
            <a:solidFill>
              <a:srgbClr val="FFFFFF"/>
            </a:solidFill>
            <a:ln cap="flat" cmpd="sng" w="9525">
              <a:solidFill>
                <a:srgbClr val="204A8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6000" lIns="36000" spcFirstLastPara="1" rIns="36000" wrap="square" tIns="360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ja-JP" sz="1100" u="none" cap="none" strike="noStrike">
                  <a:solidFill>
                    <a:srgbClr val="FFFFFF"/>
                  </a:solidFill>
                  <a:latin typeface="MS PGothic"/>
                  <a:ea typeface="MS PGothic"/>
                  <a:cs typeface="MS PGothic"/>
                  <a:sym typeface="MS PGothic"/>
                </a:rPr>
                <a:t>広告</a:t>
              </a:r>
              <a:endParaRPr b="0" i="0" sz="1100" u="none" cap="none" strike="noStrike">
                <a:solidFill>
                  <a:srgbClr val="FFFFFF"/>
                </a:solidFill>
                <a:latin typeface="MS PGothic"/>
                <a:ea typeface="MS PGothic"/>
                <a:cs typeface="MS PGothic"/>
                <a:sym typeface="MS PGothic"/>
              </a:endParaRPr>
            </a:p>
          </p:txBody>
        </p:sp>
        <p:pic>
          <p:nvPicPr>
            <p:cNvPr descr="持つ, ホワイト, ブラック, 男 が含まれている画像&#10;&#10;自動的に生成された説明" id="203" name="Google Shape;203;g262fd8db5ff_0_392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2405240" y="3060772"/>
              <a:ext cx="489663" cy="48966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4" name="Google Shape;204;g262fd8db5ff_0_392"/>
          <p:cNvGrpSpPr/>
          <p:nvPr/>
        </p:nvGrpSpPr>
        <p:grpSpPr>
          <a:xfrm>
            <a:off x="2706914" y="2451581"/>
            <a:ext cx="1432112" cy="1461527"/>
            <a:chOff x="3838025" y="2655475"/>
            <a:chExt cx="1218300" cy="1244700"/>
          </a:xfrm>
        </p:grpSpPr>
        <p:sp>
          <p:nvSpPr>
            <p:cNvPr id="205" name="Google Shape;205;g262fd8db5ff_0_392"/>
            <p:cNvSpPr/>
            <p:nvPr/>
          </p:nvSpPr>
          <p:spPr>
            <a:xfrm>
              <a:off x="3838025" y="2655475"/>
              <a:ext cx="1218300" cy="1244700"/>
            </a:xfrm>
            <a:prstGeom prst="ellipse">
              <a:avLst/>
            </a:prstGeom>
            <a:solidFill>
              <a:srgbClr val="FFFFFF"/>
            </a:solidFill>
            <a:ln cap="flat" cmpd="sng" w="9525">
              <a:solidFill>
                <a:srgbClr val="204A8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6000" lIns="36000" spcFirstLastPara="1" rIns="36000" wrap="square" tIns="360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ja-JP" sz="1100" u="none" cap="none" strike="noStrike">
                  <a:solidFill>
                    <a:srgbClr val="FFFFFF"/>
                  </a:solidFill>
                  <a:latin typeface="MS PGothic"/>
                  <a:ea typeface="MS PGothic"/>
                  <a:cs typeface="MS PGothic"/>
                  <a:sym typeface="MS PGothic"/>
                </a:rPr>
                <a:t>広告</a:t>
              </a:r>
              <a:endParaRPr b="0" i="0" sz="1100" u="none" cap="none" strike="noStrike">
                <a:solidFill>
                  <a:srgbClr val="FFFFFF"/>
                </a:solidFill>
                <a:latin typeface="MS PGothic"/>
                <a:ea typeface="MS PGothic"/>
                <a:cs typeface="MS PGothic"/>
                <a:sym typeface="MS PGothic"/>
              </a:endParaRPr>
            </a:p>
          </p:txBody>
        </p:sp>
        <p:pic>
          <p:nvPicPr>
            <p:cNvPr id="206" name="Google Shape;206;g262fd8db5ff_0_392"/>
            <p:cNvPicPr preferRelativeResize="0"/>
            <p:nvPr/>
          </p:nvPicPr>
          <p:blipFill rotWithShape="1">
            <a:blip r:embed="rId4">
              <a:alphaModFix/>
            </a:blip>
            <a:srcRect b="0" l="-13759" r="-13759" t="0"/>
            <a:stretch/>
          </p:blipFill>
          <p:spPr>
            <a:xfrm>
              <a:off x="4003151" y="3058698"/>
              <a:ext cx="888045" cy="43824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7" name="Google Shape;207;g262fd8db5ff_0_392"/>
          <p:cNvGrpSpPr/>
          <p:nvPr/>
        </p:nvGrpSpPr>
        <p:grpSpPr>
          <a:xfrm>
            <a:off x="4888642" y="2451581"/>
            <a:ext cx="1432112" cy="1461527"/>
            <a:chOff x="5694025" y="2655475"/>
            <a:chExt cx="1218300" cy="1244700"/>
          </a:xfrm>
        </p:grpSpPr>
        <p:sp>
          <p:nvSpPr>
            <p:cNvPr id="208" name="Google Shape;208;g262fd8db5ff_0_392"/>
            <p:cNvSpPr/>
            <p:nvPr/>
          </p:nvSpPr>
          <p:spPr>
            <a:xfrm>
              <a:off x="5694025" y="2655475"/>
              <a:ext cx="1218300" cy="1244700"/>
            </a:xfrm>
            <a:prstGeom prst="ellipse">
              <a:avLst/>
            </a:prstGeom>
            <a:solidFill>
              <a:srgbClr val="FFFFFF"/>
            </a:solidFill>
            <a:ln cap="flat" cmpd="sng" w="9525">
              <a:solidFill>
                <a:srgbClr val="204A8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6000" lIns="36000" spcFirstLastPara="1" rIns="36000" wrap="square" tIns="360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ja-JP" sz="1100" u="none" cap="none" strike="noStrike">
                  <a:solidFill>
                    <a:srgbClr val="FFFFFF"/>
                  </a:solidFill>
                  <a:latin typeface="MS PGothic"/>
                  <a:ea typeface="MS PGothic"/>
                  <a:cs typeface="MS PGothic"/>
                  <a:sym typeface="MS PGothic"/>
                </a:rPr>
                <a:t>広告</a:t>
              </a:r>
              <a:endParaRPr b="0" i="0" sz="1100" u="none" cap="none" strike="noStrike">
                <a:solidFill>
                  <a:srgbClr val="FFFFFF"/>
                </a:solidFill>
                <a:latin typeface="MS PGothic"/>
                <a:ea typeface="MS PGothic"/>
                <a:cs typeface="MS PGothic"/>
                <a:sym typeface="MS PGothic"/>
              </a:endParaRPr>
            </a:p>
          </p:txBody>
        </p:sp>
        <p:pic>
          <p:nvPicPr>
            <p:cNvPr descr="座る, コンピュータ, テーブル, 机 が含まれている画像&#10;&#10;自動的に生成された説明" id="209" name="Google Shape;209;g262fd8db5ff_0_39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5969196" y="2961738"/>
              <a:ext cx="632154" cy="63215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0" name="Google Shape;210;g262fd8db5ff_0_392"/>
          <p:cNvGrpSpPr/>
          <p:nvPr/>
        </p:nvGrpSpPr>
        <p:grpSpPr>
          <a:xfrm>
            <a:off x="6821781" y="2451581"/>
            <a:ext cx="1432112" cy="1461527"/>
            <a:chOff x="7338550" y="2655475"/>
            <a:chExt cx="1218300" cy="1244700"/>
          </a:xfrm>
        </p:grpSpPr>
        <p:sp>
          <p:nvSpPr>
            <p:cNvPr id="211" name="Google Shape;211;g262fd8db5ff_0_392"/>
            <p:cNvSpPr/>
            <p:nvPr/>
          </p:nvSpPr>
          <p:spPr>
            <a:xfrm>
              <a:off x="7338550" y="2655475"/>
              <a:ext cx="1218300" cy="1244700"/>
            </a:xfrm>
            <a:prstGeom prst="ellipse">
              <a:avLst/>
            </a:prstGeom>
            <a:solidFill>
              <a:srgbClr val="FFFFFF"/>
            </a:solidFill>
            <a:ln cap="flat" cmpd="sng" w="9525">
              <a:solidFill>
                <a:srgbClr val="204A8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36000" lIns="36000" spcFirstLastPara="1" rIns="36000" wrap="square" tIns="360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b="0" i="0" lang="ja-JP" sz="1100" u="none" cap="none" strike="noStrike">
                  <a:solidFill>
                    <a:srgbClr val="FFFFFF"/>
                  </a:solidFill>
                  <a:latin typeface="MS PGothic"/>
                  <a:ea typeface="MS PGothic"/>
                  <a:cs typeface="MS PGothic"/>
                  <a:sym typeface="MS PGothic"/>
                </a:rPr>
                <a:t>広告</a:t>
              </a:r>
              <a:endParaRPr b="0" i="0" sz="1100" u="none" cap="none" strike="noStrike">
                <a:solidFill>
                  <a:srgbClr val="FFFFFF"/>
                </a:solidFill>
                <a:latin typeface="MS PGothic"/>
                <a:ea typeface="MS PGothic"/>
                <a:cs typeface="MS PGothic"/>
                <a:sym typeface="MS PGothic"/>
              </a:endParaRPr>
            </a:p>
          </p:txBody>
        </p:sp>
        <p:pic>
          <p:nvPicPr>
            <p:cNvPr descr="写真, ホワイト, ブラック, 座る が含まれている画像&#10;&#10;自動的に生成された説明" id="212" name="Google Shape;212;g262fd8db5ff_0_392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7642008" y="2972126"/>
              <a:ext cx="611380" cy="61138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3" name="Google Shape;213;g262fd8db5ff_0_392"/>
          <p:cNvGrpSpPr/>
          <p:nvPr/>
        </p:nvGrpSpPr>
        <p:grpSpPr>
          <a:xfrm>
            <a:off x="2643066" y="3978925"/>
            <a:ext cx="1635238" cy="1401715"/>
            <a:chOff x="1954525" y="3932984"/>
            <a:chExt cx="1391100" cy="1595941"/>
          </a:xfrm>
        </p:grpSpPr>
        <p:sp>
          <p:nvSpPr>
            <p:cNvPr id="214" name="Google Shape;214;g262fd8db5ff_0_392"/>
            <p:cNvSpPr/>
            <p:nvPr/>
          </p:nvSpPr>
          <p:spPr>
            <a:xfrm>
              <a:off x="1954525" y="4133325"/>
              <a:ext cx="1391100" cy="1395600"/>
            </a:xfrm>
            <a:prstGeom prst="roundRect">
              <a:avLst>
                <a:gd fmla="val 6281" name="adj"/>
              </a:avLst>
            </a:prstGeom>
            <a:solidFill>
              <a:srgbClr val="FCE5CD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ja-JP" sz="1100">
                  <a:solidFill>
                    <a:schemeClr val="dk1"/>
                  </a:solidFill>
                  <a:latin typeface="Meiryo"/>
                  <a:ea typeface="Meiryo"/>
                  <a:cs typeface="Meiryo"/>
                  <a:sym typeface="Meiryo"/>
                </a:rPr>
                <a:t>ご発注時は、別紙の「</a:t>
              </a:r>
              <a:r>
                <a:rPr b="1" lang="ja-JP" sz="1100">
                  <a:solidFill>
                    <a:srgbClr val="980000"/>
                  </a:solidFill>
                  <a:latin typeface="Meiryo"/>
                  <a:ea typeface="Meiryo"/>
                  <a:cs typeface="Meiryo"/>
                  <a:sym typeface="Meiryo"/>
                </a:rPr>
                <a:t>申込書</a:t>
              </a:r>
              <a:r>
                <a:rPr lang="ja-JP" sz="1100">
                  <a:solidFill>
                    <a:schemeClr val="dk1"/>
                  </a:solidFill>
                  <a:latin typeface="Meiryo"/>
                  <a:ea typeface="Meiryo"/>
                  <a:cs typeface="Meiryo"/>
                  <a:sym typeface="Meiryo"/>
                </a:rPr>
                <a:t>」を担当営業へお渡しください。</a:t>
              </a:r>
              <a:r>
                <a:rPr lang="ja-JP" sz="1100">
                  <a:solidFill>
                    <a:srgbClr val="20395A"/>
                  </a:solidFill>
                  <a:latin typeface="Meiryo"/>
                  <a:ea typeface="Meiryo"/>
                  <a:cs typeface="Meiryo"/>
                  <a:sym typeface="Meiryo"/>
                </a:rPr>
                <a:t>※１</a:t>
              </a:r>
              <a:endParaRPr sz="11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215" name="Google Shape;215;g262fd8db5ff_0_392"/>
            <p:cNvSpPr/>
            <p:nvPr/>
          </p:nvSpPr>
          <p:spPr>
            <a:xfrm>
              <a:off x="2206075" y="3932984"/>
              <a:ext cx="888000" cy="2934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ja-JP" sz="1200">
                  <a:solidFill>
                    <a:schemeClr val="lt1"/>
                  </a:solidFill>
                  <a:latin typeface="Meiryo"/>
                  <a:ea typeface="Meiryo"/>
                  <a:cs typeface="Meiryo"/>
                  <a:sym typeface="Meiryo"/>
                </a:rPr>
                <a:t>貴社対応</a:t>
              </a:r>
              <a:endParaRPr b="1" sz="1200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  <p:grpSp>
        <p:nvGrpSpPr>
          <p:cNvPr id="216" name="Google Shape;216;g262fd8db5ff_0_392"/>
          <p:cNvGrpSpPr/>
          <p:nvPr/>
        </p:nvGrpSpPr>
        <p:grpSpPr>
          <a:xfrm>
            <a:off x="492949" y="3978925"/>
            <a:ext cx="1635238" cy="1401704"/>
            <a:chOff x="3721375" y="3932997"/>
            <a:chExt cx="1391100" cy="1595928"/>
          </a:xfrm>
        </p:grpSpPr>
        <p:sp>
          <p:nvSpPr>
            <p:cNvPr id="217" name="Google Shape;217;g262fd8db5ff_0_392"/>
            <p:cNvSpPr/>
            <p:nvPr/>
          </p:nvSpPr>
          <p:spPr>
            <a:xfrm>
              <a:off x="3721375" y="4133325"/>
              <a:ext cx="1391100" cy="1395600"/>
            </a:xfrm>
            <a:prstGeom prst="roundRect">
              <a:avLst>
                <a:gd fmla="val 6281" name="adj"/>
              </a:avLst>
            </a:prstGeom>
            <a:solidFill>
              <a:srgbClr val="CFE2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ja-JP" sz="1100">
                  <a:solidFill>
                    <a:schemeClr val="dk1"/>
                  </a:solidFill>
                  <a:latin typeface="Meiryo"/>
                  <a:ea typeface="Meiryo"/>
                  <a:cs typeface="Meiryo"/>
                  <a:sym typeface="Meiryo"/>
                </a:rPr>
                <a:t>お見積りを作成し貴社へ提示します。</a:t>
              </a:r>
              <a:endParaRPr sz="11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218" name="Google Shape;218;g262fd8db5ff_0_392"/>
            <p:cNvSpPr/>
            <p:nvPr/>
          </p:nvSpPr>
          <p:spPr>
            <a:xfrm>
              <a:off x="3972925" y="3932997"/>
              <a:ext cx="888000" cy="293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ja-JP" sz="1200">
                  <a:solidFill>
                    <a:schemeClr val="lt1"/>
                  </a:solidFill>
                  <a:latin typeface="Meiryo"/>
                  <a:ea typeface="Meiryo"/>
                  <a:cs typeface="Meiryo"/>
                  <a:sym typeface="Meiryo"/>
                </a:rPr>
                <a:t>弊社</a:t>
              </a:r>
              <a:r>
                <a:rPr b="1" lang="ja-JP" sz="1200">
                  <a:solidFill>
                    <a:schemeClr val="lt1"/>
                  </a:solidFill>
                  <a:latin typeface="Meiryo"/>
                  <a:ea typeface="Meiryo"/>
                  <a:cs typeface="Meiryo"/>
                  <a:sym typeface="Meiryo"/>
                </a:rPr>
                <a:t>対応</a:t>
              </a:r>
              <a:endParaRPr b="1" sz="1200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  <p:grpSp>
        <p:nvGrpSpPr>
          <p:cNvPr id="219" name="Google Shape;219;g262fd8db5ff_0_392"/>
          <p:cNvGrpSpPr/>
          <p:nvPr/>
        </p:nvGrpSpPr>
        <p:grpSpPr>
          <a:xfrm>
            <a:off x="4766045" y="3973216"/>
            <a:ext cx="1635238" cy="1401715"/>
            <a:chOff x="5589725" y="3932984"/>
            <a:chExt cx="1391100" cy="1595941"/>
          </a:xfrm>
        </p:grpSpPr>
        <p:sp>
          <p:nvSpPr>
            <p:cNvPr id="220" name="Google Shape;220;g262fd8db5ff_0_392"/>
            <p:cNvSpPr/>
            <p:nvPr/>
          </p:nvSpPr>
          <p:spPr>
            <a:xfrm>
              <a:off x="5589725" y="4133325"/>
              <a:ext cx="1391100" cy="1395600"/>
            </a:xfrm>
            <a:prstGeom prst="roundRect">
              <a:avLst>
                <a:gd fmla="val 6281" name="adj"/>
              </a:avLst>
            </a:prstGeom>
            <a:solidFill>
              <a:srgbClr val="CFE2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rPr lang="ja-JP" sz="1100">
                  <a:solidFill>
                    <a:srgbClr val="20395A"/>
                  </a:solidFill>
                  <a:latin typeface="Meiryo"/>
                  <a:ea typeface="Meiryo"/>
                  <a:cs typeface="Meiryo"/>
                  <a:sym typeface="Meiryo"/>
                </a:rPr>
                <a:t>メール認証及び、SMPへの初期設定をシャノンで代行します。※２</a:t>
              </a:r>
              <a:endParaRPr sz="12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221" name="Google Shape;221;g262fd8db5ff_0_392"/>
            <p:cNvSpPr/>
            <p:nvPr/>
          </p:nvSpPr>
          <p:spPr>
            <a:xfrm>
              <a:off x="5841275" y="3932984"/>
              <a:ext cx="888000" cy="293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ja-JP" sz="1200">
                  <a:solidFill>
                    <a:schemeClr val="lt1"/>
                  </a:solidFill>
                  <a:latin typeface="Meiryo"/>
                  <a:ea typeface="Meiryo"/>
                  <a:cs typeface="Meiryo"/>
                  <a:sym typeface="Meiryo"/>
                </a:rPr>
                <a:t>弊社対応</a:t>
              </a:r>
              <a:endParaRPr b="1" sz="1200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  <p:grpSp>
        <p:nvGrpSpPr>
          <p:cNvPr id="222" name="Google Shape;222;g262fd8db5ff_0_392"/>
          <p:cNvGrpSpPr/>
          <p:nvPr/>
        </p:nvGrpSpPr>
        <p:grpSpPr>
          <a:xfrm>
            <a:off x="6795810" y="3973227"/>
            <a:ext cx="1635238" cy="1401704"/>
            <a:chOff x="7316450" y="3932997"/>
            <a:chExt cx="1391100" cy="1595928"/>
          </a:xfrm>
        </p:grpSpPr>
        <p:sp>
          <p:nvSpPr>
            <p:cNvPr id="223" name="Google Shape;223;g262fd8db5ff_0_392"/>
            <p:cNvSpPr/>
            <p:nvPr/>
          </p:nvSpPr>
          <p:spPr>
            <a:xfrm>
              <a:off x="7316450" y="4133325"/>
              <a:ext cx="1391100" cy="1395600"/>
            </a:xfrm>
            <a:prstGeom prst="roundRect">
              <a:avLst>
                <a:gd fmla="val 6281" name="adj"/>
              </a:avLst>
            </a:prstGeom>
            <a:solidFill>
              <a:srgbClr val="CFE2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b="1" lang="ja-JP" sz="1100">
                  <a:solidFill>
                    <a:srgbClr val="980000"/>
                  </a:solidFill>
                  <a:latin typeface="Meiryo"/>
                  <a:ea typeface="Meiryo"/>
                  <a:cs typeface="Meiryo"/>
                  <a:sym typeface="Meiryo"/>
                </a:rPr>
                <a:t>ご発注</a:t>
              </a:r>
              <a:r>
                <a:rPr b="1" lang="ja-JP" sz="1100">
                  <a:solidFill>
                    <a:srgbClr val="980000"/>
                  </a:solidFill>
                  <a:latin typeface="Meiryo"/>
                  <a:ea typeface="Meiryo"/>
                  <a:cs typeface="Meiryo"/>
                  <a:sym typeface="Meiryo"/>
                </a:rPr>
                <a:t>から5営業日を目安に</a:t>
              </a:r>
              <a:r>
                <a:rPr lang="ja-JP" sz="1100">
                  <a:solidFill>
                    <a:schemeClr val="dk1"/>
                  </a:solidFill>
                  <a:latin typeface="Meiryo"/>
                  <a:ea typeface="Meiryo"/>
                  <a:cs typeface="Meiryo"/>
                  <a:sym typeface="Meiryo"/>
                </a:rPr>
                <a:t>に納品いたします。※３</a:t>
              </a:r>
              <a:endParaRPr sz="11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Arial"/>
                <a:buNone/>
              </a:pPr>
              <a:r>
                <a:t/>
              </a:r>
              <a:endParaRPr sz="10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  <p:sp>
          <p:nvSpPr>
            <p:cNvPr id="224" name="Google Shape;224;g262fd8db5ff_0_392"/>
            <p:cNvSpPr/>
            <p:nvPr/>
          </p:nvSpPr>
          <p:spPr>
            <a:xfrm>
              <a:off x="7568000" y="3932997"/>
              <a:ext cx="888000" cy="293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ja-JP" sz="1200">
                  <a:solidFill>
                    <a:schemeClr val="lt1"/>
                  </a:solidFill>
                  <a:latin typeface="Meiryo"/>
                  <a:ea typeface="Meiryo"/>
                  <a:cs typeface="Meiryo"/>
                  <a:sym typeface="Meiryo"/>
                </a:rPr>
                <a:t>弊社</a:t>
              </a:r>
              <a:r>
                <a:rPr b="1" lang="ja-JP" sz="1200">
                  <a:solidFill>
                    <a:schemeClr val="lt1"/>
                  </a:solidFill>
                  <a:latin typeface="Meiryo"/>
                  <a:ea typeface="Meiryo"/>
                  <a:cs typeface="Meiryo"/>
                  <a:sym typeface="Meiryo"/>
                </a:rPr>
                <a:t>対応</a:t>
              </a:r>
              <a:endParaRPr b="1" sz="1200">
                <a:solidFill>
                  <a:schemeClr val="lt1"/>
                </a:solidFill>
                <a:latin typeface="Meiryo"/>
                <a:ea typeface="Meiryo"/>
                <a:cs typeface="Meiryo"/>
                <a:sym typeface="Meiryo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6"/>
          <p:cNvSpPr txBox="1"/>
          <p:nvPr>
            <p:ph idx="12" type="sldNum"/>
          </p:nvPr>
        </p:nvSpPr>
        <p:spPr>
          <a:xfrm>
            <a:off x="8726323" y="6635539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36"/>
          <p:cNvSpPr txBox="1"/>
          <p:nvPr>
            <p:ph type="title"/>
          </p:nvPr>
        </p:nvSpPr>
        <p:spPr>
          <a:xfrm>
            <a:off x="467425" y="-75"/>
            <a:ext cx="8326500" cy="61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本サービスをご利用にならない場合は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1" name="Google Shape;231;p36"/>
          <p:cNvSpPr/>
          <p:nvPr/>
        </p:nvSpPr>
        <p:spPr>
          <a:xfrm>
            <a:off x="0" y="858700"/>
            <a:ext cx="9144000" cy="8634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ja-JP" sz="22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サポートサイトで、DNS設定対策ガイドを提供しています。</a:t>
            </a:r>
            <a:endParaRPr sz="22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2" name="Google Shape;232;p36"/>
          <p:cNvSpPr txBox="1"/>
          <p:nvPr/>
        </p:nvSpPr>
        <p:spPr>
          <a:xfrm>
            <a:off x="467425" y="1646725"/>
            <a:ext cx="7156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※</a:t>
            </a:r>
            <a:r>
              <a:rPr lang="ja-JP" sz="1200">
                <a:latin typeface="Meiryo"/>
                <a:ea typeface="Meiryo"/>
                <a:cs typeface="Meiryo"/>
                <a:sym typeface="Meiryo"/>
              </a:rPr>
              <a:t>ガイド内容に対して不明点がございましたらカスタマーサポートまでご連絡ください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3" name="Google Shape;233;p36"/>
          <p:cNvSpPr/>
          <p:nvPr/>
        </p:nvSpPr>
        <p:spPr>
          <a:xfrm>
            <a:off x="4875536" y="2473013"/>
            <a:ext cx="3736800" cy="39807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ja-JP">
                <a:extLst>
                  <a:ext uri="http://customooxmlschemas.google.com/">
                    <go:slidesCustomData xmlns:go="http://customooxmlschemas.google.com/" textRoundtripDataId="5"/>
                  </a:ext>
                </a:extLst>
              </a:rPr>
              <a:t>サイトコンテンツ画像</a:t>
            </a:r>
            <a:endParaRPr/>
          </a:p>
        </p:txBody>
      </p:sp>
      <p:sp>
        <p:nvSpPr>
          <p:cNvPr id="234" name="Google Shape;234;p36"/>
          <p:cNvSpPr txBox="1"/>
          <p:nvPr/>
        </p:nvSpPr>
        <p:spPr>
          <a:xfrm>
            <a:off x="546375" y="2819325"/>
            <a:ext cx="39939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ja-JP" sz="1600"/>
              <a:t>以下のサポートサイトにある対策ガイドを基に各種設定対応をお願いします。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✔"/>
            </a:pPr>
            <a:r>
              <a:rPr lang="ja-JP" u="sng">
                <a:solidFill>
                  <a:schemeClr val="hlink"/>
                </a:solidFill>
              </a:rPr>
              <a:t>DNS設定</a:t>
            </a:r>
            <a:r>
              <a:rPr lang="ja-JP" u="sng">
                <a:solidFill>
                  <a:schemeClr val="hlink"/>
                </a:solidFill>
                <a:hlinkClick r:id="rId3"/>
              </a:rPr>
              <a:t>対策ガイド</a:t>
            </a:r>
            <a:endParaRPr b="1" u="sng"/>
          </a:p>
        </p:txBody>
      </p:sp>
      <p:pic>
        <p:nvPicPr>
          <p:cNvPr id="235" name="Google Shape;23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7750" y="2273625"/>
            <a:ext cx="3781774" cy="4180149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36" name="Google Shape;236;p36"/>
          <p:cNvSpPr/>
          <p:nvPr/>
        </p:nvSpPr>
        <p:spPr>
          <a:xfrm>
            <a:off x="546375" y="2271125"/>
            <a:ext cx="3993900" cy="4002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rgbClr val="FFFFFF"/>
                </a:solidFill>
              </a:rPr>
              <a:t>対策ガイド</a:t>
            </a:r>
            <a:endParaRPr b="1">
              <a:solidFill>
                <a:srgbClr val="FFFFFF"/>
              </a:solidFill>
            </a:endParaRPr>
          </a:p>
        </p:txBody>
      </p:sp>
      <p:sp>
        <p:nvSpPr>
          <p:cNvPr id="237" name="Google Shape;237;p36"/>
          <p:cNvSpPr txBox="1"/>
          <p:nvPr/>
        </p:nvSpPr>
        <p:spPr>
          <a:xfrm>
            <a:off x="546375" y="4604050"/>
            <a:ext cx="39939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ja-JP"/>
              <a:t>対策ガイドで不明点がございましたら、カスタマーサポートへご連絡ください。カスタマーサポートへのお問い合わせ方法については、以下のURL</a:t>
            </a:r>
            <a:r>
              <a:rPr lang="ja-JP"/>
              <a:t>から</a:t>
            </a:r>
            <a:r>
              <a:rPr lang="ja-JP"/>
              <a:t>確認をお願いします。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</a:endParaRPr>
          </a:p>
          <a:p>
            <a:pPr indent="-28575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✔"/>
            </a:pPr>
            <a:r>
              <a:rPr lang="ja-JP" u="sng">
                <a:solidFill>
                  <a:schemeClr val="hlink"/>
                </a:solidFill>
                <a:hlinkClick r:id="rId5"/>
              </a:rPr>
              <a:t>サポートへお問い合わせ</a:t>
            </a:r>
            <a:endParaRPr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u="sng"/>
          </a:p>
        </p:txBody>
      </p:sp>
      <p:sp>
        <p:nvSpPr>
          <p:cNvPr id="238" name="Google Shape;238;p36"/>
          <p:cNvSpPr/>
          <p:nvPr/>
        </p:nvSpPr>
        <p:spPr>
          <a:xfrm>
            <a:off x="546375" y="4090825"/>
            <a:ext cx="3993900" cy="4002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ja-JP">
                <a:solidFill>
                  <a:srgbClr val="FFFFFF"/>
                </a:solidFill>
              </a:rPr>
              <a:t>お問い合わせ先</a:t>
            </a:r>
            <a:endParaRPr b="1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a952d245b8_0_1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244" name="Google Shape;244;g2a952d245b8_0_1"/>
          <p:cNvSpPr txBox="1"/>
          <p:nvPr>
            <p:ph type="title"/>
          </p:nvPr>
        </p:nvSpPr>
        <p:spPr>
          <a:xfrm>
            <a:off x="467425" y="-74"/>
            <a:ext cx="8326500" cy="6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FAQ①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graphicFrame>
        <p:nvGraphicFramePr>
          <p:cNvPr id="245" name="Google Shape;245;g2a952d245b8_0_1"/>
          <p:cNvGraphicFramePr/>
          <p:nvPr/>
        </p:nvGraphicFramePr>
        <p:xfrm>
          <a:off x="485925" y="90627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{76F1283D-2352-467A-87E1-6075475A8BE7}</a:tableStyleId>
              </a:tblPr>
              <a:tblGrid>
                <a:gridCol w="626525"/>
                <a:gridCol w="75456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solidFill>
                            <a:srgbClr val="1B224C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現在利用している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顧客の</a:t>
                      </a: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メールドメインへの設定代行はできますか？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お客様契約中のメールドメインへの設定代行はできません。</a:t>
                      </a:r>
                      <a:b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</a:b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シャノンで、新しくメールドメインを取得した上で、代行設定をします。</a:t>
                      </a:r>
                      <a:endParaRPr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solidFill>
                            <a:srgbClr val="1B224C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solidFill>
                            <a:srgbClr val="1B224C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発行できるメールアドレスに制限はありますか？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6"/>
                            </a:ext>
                          </a:extLst>
                        </a:rPr>
                        <a:t>「.jp」「.com」「.info」「.email」の４種類からお選びいただけます。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※既に、誰かが取得済みのドメインは取得できません</a:t>
                      </a:r>
                      <a:endParaRPr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ja-JP" sz="1300" u="none" cap="none" strike="noStrike">
                          <a:solidFill>
                            <a:schemeClr val="dk1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※日本でよく利用される</a:t>
                      </a:r>
                      <a:r>
                        <a:rPr b="1" lang="ja-JP" sz="1300" u="none" cap="none" strike="noStrike">
                          <a:solidFill>
                            <a:srgbClr val="980000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ドメイン(co.jp/or.jp/go.jpなど)</a:t>
                      </a:r>
                      <a:r>
                        <a:rPr lang="ja-JP" sz="1300" u="none" cap="none" strike="noStrike">
                          <a:solidFill>
                            <a:schemeClr val="dk1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はシャノンで取り扱いできないため</a:t>
                      </a:r>
                      <a:endParaRPr sz="15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メールアドレスは複数発行できますか？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7"/>
                            </a:ext>
                          </a:extLst>
                        </a:rPr>
                        <a:t>現状、１契約につき</a:t>
                      </a:r>
                      <a:r>
                        <a:rPr b="1" lang="ja-JP">
                          <a:solidFill>
                            <a:srgbClr val="980000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8"/>
                            </a:ext>
                          </a:extLst>
                        </a:rPr>
                        <a:t>1</a:t>
                      </a:r>
                      <a:r>
                        <a:rPr b="1" lang="ja-JP" sz="1400" u="none" cap="none" strike="noStrike">
                          <a:solidFill>
                            <a:srgbClr val="980000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9"/>
                            </a:ext>
                          </a:extLst>
                        </a:rPr>
                        <a:t>つ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10"/>
                            </a:ext>
                          </a:extLst>
                        </a:rPr>
                        <a:t>まで</a:t>
                      </a: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11"/>
                            </a:ext>
                          </a:extLst>
                        </a:rPr>
                        <a:t>の発行となります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  <a:extLst>
                            <a:ext uri="http://customooxmlschemas.google.com/">
                              <go:slidesCustomData xmlns:go="http://customooxmlschemas.google.com/" textRoundtripDataId="12"/>
                            </a:ext>
                          </a:extLst>
                        </a:rPr>
                        <a:t>。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82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発行された</a:t>
                      </a: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メールアドレス</a:t>
                      </a: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で受信はできますか</a:t>
                      </a: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？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9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受信はできません</a:t>
                      </a: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。送信専用メールアドレスとしてご提供をします。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送信済みメールから返信を受けたい場合はどうしたらよいですか？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SMPからメール送信時は、「返信先メールアドレス」にお客様が普段ご利用になっているメールアドレスを登録して、メール送信を行ってください。</a:t>
                      </a:r>
                      <a:endParaRPr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2a952d245b8_0_13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251" name="Google Shape;251;g2a952d245b8_0_13"/>
          <p:cNvSpPr txBox="1"/>
          <p:nvPr>
            <p:ph type="title"/>
          </p:nvPr>
        </p:nvSpPr>
        <p:spPr>
          <a:xfrm>
            <a:off x="467425" y="-74"/>
            <a:ext cx="8326500" cy="6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FAQ②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graphicFrame>
        <p:nvGraphicFramePr>
          <p:cNvPr id="252" name="Google Shape;252;g2a952d245b8_0_13"/>
          <p:cNvGraphicFramePr/>
          <p:nvPr/>
        </p:nvGraphicFramePr>
        <p:xfrm>
          <a:off x="485925" y="90627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{76F1283D-2352-467A-87E1-6075475A8BE7}</a:tableStyleId>
              </a:tblPr>
              <a:tblGrid>
                <a:gridCol w="626525"/>
                <a:gridCol w="75456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solidFill>
                            <a:srgbClr val="1B224C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DMARCの設定値はなにですか</a:t>
                      </a: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？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設定値は「v=DMARC1; p=none; sp=none;"」となります。</a:t>
                      </a:r>
                      <a:endParaRPr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solidFill>
                            <a:srgbClr val="1B224C"/>
                          </a:solidFill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SMPへログインしての作業は発生</a:t>
                      </a: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しますか</a:t>
                      </a: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？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シャノンの担当がお客様環境でログインして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作業を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行います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。</a:t>
                      </a:r>
                      <a:endParaRPr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作業内容は「DKIMキーの発行」「送信ドメイン機能へのドメイン登録」の２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つです。</a:t>
                      </a:r>
                      <a:endParaRPr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仕入れ先</a:t>
                      </a: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はどこを利用しますか？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「お名前.com」を利用しています。</a:t>
                      </a:r>
                      <a:endParaRPr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  <a:tr h="382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Q</a:t>
                      </a:r>
                      <a:endParaRPr b="1"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スポット契約（半年契約）の場合も年契約が必要ですか？</a:t>
                      </a:r>
                      <a:endParaRPr b="1" sz="1400" u="none" cap="none" strike="noStrike">
                        <a:solidFill>
                          <a:srgbClr val="1B224C"/>
                        </a:solidFill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9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ja-JP" sz="1400" u="none" cap="none" strike="noStrike">
                          <a:latin typeface="Meiryo"/>
                          <a:ea typeface="Meiryo"/>
                          <a:cs typeface="Meiryo"/>
                          <a:sym typeface="Meiryo"/>
                        </a:rPr>
                        <a:t>A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24C"/>
                        </a:buClr>
                        <a:buSzPts val="1400"/>
                        <a:buFont typeface="Arial"/>
                        <a:buNone/>
                      </a:pP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はい。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年間の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契約が</a:t>
                      </a:r>
                      <a:r>
                        <a:rPr lang="ja-JP">
                          <a:latin typeface="Meiryo"/>
                          <a:ea typeface="Meiryo"/>
                          <a:cs typeface="Meiryo"/>
                          <a:sym typeface="Meiryo"/>
                        </a:rPr>
                        <a:t>必要です。</a:t>
                      </a:r>
                      <a:endParaRPr sz="1400" u="none" cap="none" strike="noStrike">
                        <a:latin typeface="Meiryo"/>
                        <a:ea typeface="Meiryo"/>
                        <a:cs typeface="Meiryo"/>
                        <a:sym typeface="Meiryo"/>
                      </a:endParaRPr>
                    </a:p>
                  </a:txBody>
                  <a:tcPr marT="108000" marB="108000" marR="72000" marL="72000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9"/>
          <p:cNvSpPr txBox="1"/>
          <p:nvPr>
            <p:ph type="title"/>
          </p:nvPr>
        </p:nvSpPr>
        <p:spPr>
          <a:xfrm>
            <a:off x="688031" y="3015938"/>
            <a:ext cx="7772400" cy="480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eiryo"/>
              <a:buNone/>
            </a:pPr>
            <a:r>
              <a:rPr lang="ja-JP">
                <a:latin typeface="Meiryo"/>
                <a:ea typeface="Meiryo"/>
                <a:cs typeface="Meiryo"/>
                <a:sym typeface="Meiryo"/>
              </a:rPr>
              <a:t>APPENDEX</a:t>
            </a:r>
            <a:endParaRPr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58" name="Google Shape;258;p9"/>
          <p:cNvSpPr txBox="1"/>
          <p:nvPr>
            <p:ph idx="4294967295" type="sldNum"/>
          </p:nvPr>
        </p:nvSpPr>
        <p:spPr>
          <a:xfrm>
            <a:off x="81253" y="6641140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</a:rPr>
              <a:t>‹#›</a:t>
            </a:fld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62459af17c_1_259"/>
          <p:cNvSpPr txBox="1"/>
          <p:nvPr>
            <p:ph idx="12" type="sldNum"/>
          </p:nvPr>
        </p:nvSpPr>
        <p:spPr>
          <a:xfrm>
            <a:off x="8726323" y="6635539"/>
            <a:ext cx="310200" cy="1743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</a:rPr>
              <a:t>‹#›</a:t>
            </a:fld>
            <a:endParaRPr>
              <a:solidFill>
                <a:srgbClr val="7F7F7F"/>
              </a:solidFill>
            </a:endParaRPr>
          </a:p>
        </p:txBody>
      </p:sp>
      <p:sp>
        <p:nvSpPr>
          <p:cNvPr id="264" name="Google Shape;264;g262459af17c_1_259"/>
          <p:cNvSpPr txBox="1"/>
          <p:nvPr>
            <p:ph type="title"/>
          </p:nvPr>
        </p:nvSpPr>
        <p:spPr>
          <a:xfrm>
            <a:off x="467430" y="-79"/>
            <a:ext cx="83265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SPF・DKIMとは？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65" name="Google Shape;265;g262459af17c_1_259"/>
          <p:cNvSpPr txBox="1"/>
          <p:nvPr/>
        </p:nvSpPr>
        <p:spPr>
          <a:xfrm>
            <a:off x="581025" y="1865811"/>
            <a:ext cx="39243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ja-JP" sz="2400" u="none" cap="none" strike="noStrike">
                <a:solidFill>
                  <a:srgbClr val="20395A"/>
                </a:solidFill>
                <a:latin typeface="Meiryo"/>
                <a:ea typeface="Meiryo"/>
                <a:cs typeface="Meiryo"/>
                <a:sym typeface="Meiryo"/>
              </a:rPr>
              <a:t>SPFとは？</a:t>
            </a:r>
            <a:endParaRPr i="0" sz="1000" u="none" cap="none" strike="noStrike">
              <a:solidFill>
                <a:srgbClr val="20395A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ja-JP" sz="1800">
                <a:solidFill>
                  <a:srgbClr val="20395A"/>
                </a:solidFill>
                <a:latin typeface="Meiryo"/>
                <a:ea typeface="Meiryo"/>
                <a:cs typeface="Meiryo"/>
                <a:sym typeface="Meiryo"/>
              </a:rPr>
              <a:t>メールが本当に送信元から来たものかを判定する仕組みです。</a:t>
            </a:r>
            <a:endParaRPr i="0" sz="1800" u="none" cap="none" strike="noStrike">
              <a:solidFill>
                <a:srgbClr val="20395A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66" name="Google Shape;266;g262459af17c_1_259"/>
          <p:cNvSpPr txBox="1"/>
          <p:nvPr/>
        </p:nvSpPr>
        <p:spPr>
          <a:xfrm>
            <a:off x="4705350" y="1845672"/>
            <a:ext cx="39720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ja-JP" sz="2400" u="none" cap="none" strike="noStrike">
                <a:solidFill>
                  <a:srgbClr val="20395A"/>
                </a:solidFill>
                <a:latin typeface="Meiryo"/>
                <a:ea typeface="Meiryo"/>
                <a:cs typeface="Meiryo"/>
                <a:sym typeface="Meiryo"/>
              </a:rPr>
              <a:t>DKIMとは？</a:t>
            </a:r>
            <a:endParaRPr i="0" sz="1000" u="none" cap="none" strike="noStrike">
              <a:solidFill>
                <a:srgbClr val="20395A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ja-JP" sz="1800">
                <a:solidFill>
                  <a:srgbClr val="20395A"/>
                </a:solidFill>
                <a:latin typeface="Meiryo"/>
                <a:ea typeface="Meiryo"/>
                <a:cs typeface="Meiryo"/>
                <a:sym typeface="Meiryo"/>
              </a:rPr>
              <a:t>メール送信者が電子署名を付けて、受信者がメールの改ざんを確認する仕組みです。</a:t>
            </a:r>
            <a:endParaRPr i="0" sz="2800" u="none" cap="none" strike="noStrike">
              <a:solidFill>
                <a:srgbClr val="20395A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267" name="Google Shape;267;g262459af17c_1_2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3979" y="4147229"/>
            <a:ext cx="707851" cy="70785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アイコン&#10;&#10;自動的に生成された説明" id="268" name="Google Shape;268;g262459af17c_1_2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81853" y="5119486"/>
            <a:ext cx="76200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262459af17c_1_25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04353" y="4149664"/>
            <a:ext cx="708038" cy="708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262459af17c_1_25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683841" y="3441246"/>
            <a:ext cx="760012" cy="760012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g262459af17c_1_259"/>
          <p:cNvSpPr/>
          <p:nvPr/>
        </p:nvSpPr>
        <p:spPr>
          <a:xfrm>
            <a:off x="2635745" y="3185719"/>
            <a:ext cx="1709100" cy="812700"/>
          </a:xfrm>
          <a:prstGeom prst="wedgeRoundRectCallout">
            <a:avLst>
              <a:gd fmla="val -62324" name="adj1"/>
              <a:gd fmla="val 22202" name="adj2"/>
              <a:gd fmla="val 16667" name="adj3"/>
            </a:avLst>
          </a:prstGeom>
          <a:solidFill>
            <a:schemeClr val="lt1"/>
          </a:solidFill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私は○○サーバからメールを送るよ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72" name="Google Shape;272;g262459af17c_1_259"/>
          <p:cNvSpPr txBox="1"/>
          <p:nvPr/>
        </p:nvSpPr>
        <p:spPr>
          <a:xfrm>
            <a:off x="453007" y="3770458"/>
            <a:ext cx="13098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ja-JP" sz="11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送信者の</a:t>
            </a:r>
            <a:endParaRPr sz="1100">
              <a:solidFill>
                <a:schemeClr val="dk1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ja-JP" sz="1100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rPr>
              <a:t>DNSサーバ</a:t>
            </a:r>
            <a:endParaRPr sz="1200"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73" name="Google Shape;273;g262459af17c_1_259"/>
          <p:cNvSpPr txBox="1"/>
          <p:nvPr/>
        </p:nvSpPr>
        <p:spPr>
          <a:xfrm>
            <a:off x="2918502" y="4950883"/>
            <a:ext cx="130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2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✕✕サーバ</a:t>
            </a:r>
            <a:endParaRPr i="0" sz="12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2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(なりすまし)</a:t>
            </a:r>
            <a:endParaRPr i="0" sz="12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74" name="Google Shape;274;g262459af17c_1_259"/>
          <p:cNvSpPr/>
          <p:nvPr/>
        </p:nvSpPr>
        <p:spPr>
          <a:xfrm>
            <a:off x="2788646" y="5724335"/>
            <a:ext cx="1709100" cy="812700"/>
          </a:xfrm>
          <a:prstGeom prst="wedgeRoundRectCallout">
            <a:avLst>
              <a:gd fmla="val -65982" name="adj1"/>
              <a:gd fmla="val -46076" name="adj2"/>
              <a:gd fmla="val 16667" name="adj3"/>
            </a:avLst>
          </a:prstGeom>
          <a:solidFill>
            <a:schemeClr val="lt1"/>
          </a:solidFill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○○サーバからの</a:t>
            </a:r>
            <a:endParaRPr i="0" sz="1200" u="none" cap="none" strike="noStrike">
              <a:solidFill>
                <a:srgbClr val="315687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メールじゃないからなりすましだ！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cxnSp>
        <p:nvCxnSpPr>
          <p:cNvPr id="275" name="Google Shape;275;g262459af17c_1_259"/>
          <p:cNvCxnSpPr>
            <a:endCxn id="268" idx="1"/>
          </p:cNvCxnSpPr>
          <p:nvPr/>
        </p:nvCxnSpPr>
        <p:spPr>
          <a:xfrm>
            <a:off x="1171253" y="4882186"/>
            <a:ext cx="510600" cy="618300"/>
          </a:xfrm>
          <a:prstGeom prst="straightConnector1">
            <a:avLst/>
          </a:prstGeom>
          <a:noFill/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76" name="Google Shape;276;g262459af17c_1_259"/>
          <p:cNvCxnSpPr>
            <a:endCxn id="268" idx="3"/>
          </p:cNvCxnSpPr>
          <p:nvPr/>
        </p:nvCxnSpPr>
        <p:spPr>
          <a:xfrm flipH="1">
            <a:off x="2443853" y="4882186"/>
            <a:ext cx="614400" cy="618300"/>
          </a:xfrm>
          <a:prstGeom prst="straightConnector1">
            <a:avLst/>
          </a:prstGeom>
          <a:noFill/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77" name="Google Shape;277;g262459af17c_1_259"/>
          <p:cNvSpPr/>
          <p:nvPr/>
        </p:nvSpPr>
        <p:spPr>
          <a:xfrm>
            <a:off x="2555342" y="4973158"/>
            <a:ext cx="398100" cy="405900"/>
          </a:xfrm>
          <a:prstGeom prst="ellipse">
            <a:avLst/>
          </a:prstGeom>
          <a:solidFill>
            <a:schemeClr val="lt1"/>
          </a:solidFill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g262459af17c_1_259"/>
          <p:cNvSpPr/>
          <p:nvPr/>
        </p:nvSpPr>
        <p:spPr>
          <a:xfrm>
            <a:off x="2541765" y="4950883"/>
            <a:ext cx="425100" cy="450600"/>
          </a:xfrm>
          <a:prstGeom prst="mathMultiply">
            <a:avLst>
              <a:gd fmla="val 4306" name="adj1"/>
            </a:avLst>
          </a:prstGeom>
          <a:solidFill>
            <a:srgbClr val="C00000"/>
          </a:solidFill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g262459af17c_1_259"/>
          <p:cNvSpPr txBox="1"/>
          <p:nvPr/>
        </p:nvSpPr>
        <p:spPr>
          <a:xfrm>
            <a:off x="1479199" y="4248977"/>
            <a:ext cx="11673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4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送信者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80" name="Google Shape;280;g262459af17c_1_259"/>
          <p:cNvSpPr txBox="1"/>
          <p:nvPr/>
        </p:nvSpPr>
        <p:spPr>
          <a:xfrm>
            <a:off x="1488724" y="5949669"/>
            <a:ext cx="11673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ja-JP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受信者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アイコン&#10;&#10;自動的に生成された説明" id="281" name="Google Shape;281;g262459af17c_1_2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43722" y="5060838"/>
            <a:ext cx="76200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g262459af17c_1_25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045710" y="3382598"/>
            <a:ext cx="760012" cy="760012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g262459af17c_1_259"/>
          <p:cNvSpPr/>
          <p:nvPr/>
        </p:nvSpPr>
        <p:spPr>
          <a:xfrm>
            <a:off x="6990370" y="3185719"/>
            <a:ext cx="1709100" cy="1221900"/>
          </a:xfrm>
          <a:prstGeom prst="wedgeRoundRectCallout">
            <a:avLst>
              <a:gd fmla="val -60652" name="adj1"/>
              <a:gd fmla="val -16776" name="adj2"/>
              <a:gd fmla="val 16667" name="adj3"/>
            </a:avLst>
          </a:prstGeom>
          <a:solidFill>
            <a:schemeClr val="lt1"/>
          </a:solidFill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署名付きのメールを送るよ</a:t>
            </a:r>
            <a:r>
              <a:rPr lang="ja-JP" sz="1200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。</a:t>
            </a:r>
            <a:endParaRPr i="0" sz="1200" u="none" cap="none" strike="noStrike">
              <a:solidFill>
                <a:srgbClr val="315687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正しい署名かは、DNSサーバにある鍵をつかうとわかるよ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284" name="Google Shape;284;g262459af17c_1_2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69495" y="4246402"/>
            <a:ext cx="616801" cy="6168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アイコン&#10;&#10;自動的に生成された説明" id="285" name="Google Shape;285;g262459af17c_1_25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213322" y="4965232"/>
            <a:ext cx="440033" cy="413937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g262459af17c_1_259"/>
          <p:cNvSpPr/>
          <p:nvPr/>
        </p:nvSpPr>
        <p:spPr>
          <a:xfrm>
            <a:off x="6990370" y="5697186"/>
            <a:ext cx="1709100" cy="812700"/>
          </a:xfrm>
          <a:prstGeom prst="wedgeRoundRectCallout">
            <a:avLst>
              <a:gd fmla="val -59851" name="adj1"/>
              <a:gd fmla="val -41388" name="adj2"/>
              <a:gd fmla="val 16667" name="adj3"/>
            </a:avLst>
          </a:prstGeom>
          <a:solidFill>
            <a:schemeClr val="lt1"/>
          </a:solidFill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i="0" lang="ja-JP" sz="12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鍵を使ったら署名が本物だってわかった、改ざんされてない！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cxnSp>
        <p:nvCxnSpPr>
          <p:cNvPr id="287" name="Google Shape;287;g262459af17c_1_259"/>
          <p:cNvCxnSpPr>
            <a:stCxn id="282" idx="2"/>
            <a:endCxn id="281" idx="0"/>
          </p:cNvCxnSpPr>
          <p:nvPr/>
        </p:nvCxnSpPr>
        <p:spPr>
          <a:xfrm flipH="1">
            <a:off x="6424816" y="4142610"/>
            <a:ext cx="900" cy="918300"/>
          </a:xfrm>
          <a:prstGeom prst="straightConnector1">
            <a:avLst/>
          </a:prstGeom>
          <a:noFill/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descr="アイコン&#10;&#10;自動的に生成された説明" id="288" name="Google Shape;288;g262459af17c_1_25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204705" y="4306635"/>
            <a:ext cx="440033" cy="41393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9" name="Google Shape;289;g262459af17c_1_259"/>
          <p:cNvCxnSpPr>
            <a:stCxn id="284" idx="2"/>
            <a:endCxn id="281" idx="1"/>
          </p:cNvCxnSpPr>
          <p:nvPr/>
        </p:nvCxnSpPr>
        <p:spPr>
          <a:xfrm>
            <a:off x="5477896" y="4863203"/>
            <a:ext cx="565800" cy="578700"/>
          </a:xfrm>
          <a:prstGeom prst="straightConnector1">
            <a:avLst/>
          </a:prstGeom>
          <a:noFill/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id="290" name="Google Shape;290;g262459af17c_1_25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626222" y="4906273"/>
            <a:ext cx="396956" cy="396956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g262459af17c_1_259"/>
          <p:cNvSpPr txBox="1"/>
          <p:nvPr/>
        </p:nvSpPr>
        <p:spPr>
          <a:xfrm>
            <a:off x="4823022" y="3882935"/>
            <a:ext cx="13098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1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送信者の</a:t>
            </a:r>
            <a:endParaRPr i="0" sz="11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1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DNSサーバ</a:t>
            </a:r>
            <a:endParaRPr i="0" sz="11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292" name="Google Shape;292;g262459af17c_1_25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619076" y="4306635"/>
            <a:ext cx="396956" cy="396956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g262459af17c_1_259"/>
          <p:cNvSpPr/>
          <p:nvPr/>
        </p:nvSpPr>
        <p:spPr>
          <a:xfrm>
            <a:off x="0" y="858700"/>
            <a:ext cx="9144000" cy="8634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b="1" lang="ja-JP" sz="20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なりすましメールがエンドユーザーに届くことを防ぐための機能です。</a:t>
            </a:r>
            <a:endParaRPr b="1" sz="20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2"/>
          <p:cNvSpPr txBox="1"/>
          <p:nvPr>
            <p:ph idx="12" type="sldNum"/>
          </p:nvPr>
        </p:nvSpPr>
        <p:spPr>
          <a:xfrm>
            <a:off x="8726323" y="6635539"/>
            <a:ext cx="310297" cy="17442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ja-JP">
                <a:solidFill>
                  <a:srgbClr val="7F7F7F"/>
                </a:solidFill>
              </a:rPr>
              <a:t>‹#›</a:t>
            </a:fld>
            <a:endParaRPr>
              <a:solidFill>
                <a:srgbClr val="7F7F7F"/>
              </a:solidFill>
            </a:endParaRPr>
          </a:p>
        </p:txBody>
      </p:sp>
      <p:sp>
        <p:nvSpPr>
          <p:cNvPr id="299" name="Google Shape;299;p12"/>
          <p:cNvSpPr txBox="1"/>
          <p:nvPr>
            <p:ph type="title"/>
          </p:nvPr>
        </p:nvSpPr>
        <p:spPr>
          <a:xfrm>
            <a:off x="467430" y="-79"/>
            <a:ext cx="8326567" cy="54867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iryo"/>
              <a:buNone/>
            </a:pPr>
            <a:r>
              <a:rPr b="1" lang="ja-JP">
                <a:latin typeface="Meiryo"/>
                <a:ea typeface="Meiryo"/>
                <a:cs typeface="Meiryo"/>
                <a:sym typeface="Meiryo"/>
              </a:rPr>
              <a:t>DMARCとは？</a:t>
            </a:r>
            <a:endParaRPr b="1"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アイコン&#10;&#10;自動的に生成された説明" id="300" name="Google Shape;30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4336" y="3679205"/>
            <a:ext cx="762000" cy="762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1" name="Google Shape;301;p12"/>
          <p:cNvCxnSpPr>
            <a:stCxn id="302" idx="1"/>
          </p:cNvCxnSpPr>
          <p:nvPr/>
        </p:nvCxnSpPr>
        <p:spPr>
          <a:xfrm rot="10800000">
            <a:off x="5086270" y="4139748"/>
            <a:ext cx="2254800" cy="594000"/>
          </a:xfrm>
          <a:prstGeom prst="straightConnector1">
            <a:avLst/>
          </a:prstGeom>
          <a:noFill/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descr="アイコン&#10;&#10;自動的に生成された説明" id="302" name="Google Shape;302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41070" y="4399013"/>
            <a:ext cx="669470" cy="66947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12"/>
          <p:cNvSpPr txBox="1"/>
          <p:nvPr/>
        </p:nvSpPr>
        <p:spPr>
          <a:xfrm>
            <a:off x="6856884" y="5115226"/>
            <a:ext cx="163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4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なりすましメール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4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送信者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4" name="Google Shape;304;p12"/>
          <p:cNvSpPr txBox="1"/>
          <p:nvPr/>
        </p:nvSpPr>
        <p:spPr>
          <a:xfrm>
            <a:off x="3751682" y="4523752"/>
            <a:ext cx="11673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4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受信者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アイコン&#10;&#10;自動的に生成された説明" id="305" name="Google Shape;305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15503" y="3690194"/>
            <a:ext cx="762000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12"/>
          <p:cNvSpPr txBox="1"/>
          <p:nvPr/>
        </p:nvSpPr>
        <p:spPr>
          <a:xfrm>
            <a:off x="822981" y="4493827"/>
            <a:ext cx="13470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ja-JP" sz="1600" u="none" cap="none" strike="noStrike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DMARC</a:t>
            </a:r>
            <a:endParaRPr b="1" i="0" sz="1600" u="none" cap="none" strike="noStrike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descr="アイコン&#10;&#10;自動的に生成された説明" id="307" name="Google Shape;307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44030" y="4317613"/>
            <a:ext cx="440033" cy="413937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12"/>
          <p:cNvSpPr/>
          <p:nvPr/>
        </p:nvSpPr>
        <p:spPr>
          <a:xfrm>
            <a:off x="5133974" y="5638425"/>
            <a:ext cx="1593900" cy="406200"/>
          </a:xfrm>
          <a:prstGeom prst="wedgeRoundRectCallout">
            <a:avLst>
              <a:gd fmla="val 34940" name="adj1"/>
              <a:gd fmla="val -143896" name="adj2"/>
              <a:gd fmla="val 16667" name="adj3"/>
            </a:avLst>
          </a:prstGeom>
          <a:solidFill>
            <a:schemeClr val="lt1"/>
          </a:solidFill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ja-JP" sz="1800" u="none" cap="none" strike="noStrike">
                <a:solidFill>
                  <a:srgbClr val="C00000"/>
                </a:solidFill>
                <a:latin typeface="Meiryo"/>
                <a:ea typeface="Meiryo"/>
                <a:cs typeface="Meiryo"/>
                <a:sym typeface="Meiryo"/>
              </a:rPr>
              <a:t>✕認証NG</a:t>
            </a:r>
            <a:endParaRPr i="0" sz="1800" u="none" cap="none" strike="noStrike">
              <a:solidFill>
                <a:srgbClr val="C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9" name="Google Shape;309;p12"/>
          <p:cNvSpPr/>
          <p:nvPr/>
        </p:nvSpPr>
        <p:spPr>
          <a:xfrm>
            <a:off x="689175" y="2173050"/>
            <a:ext cx="4235400" cy="941700"/>
          </a:xfrm>
          <a:prstGeom prst="wedgeRoundRectCallout">
            <a:avLst>
              <a:gd fmla="val -28839" name="adj1"/>
              <a:gd fmla="val 92920" name="adj2"/>
              <a:gd fmla="val 16667" name="adj3"/>
            </a:avLst>
          </a:prstGeom>
          <a:solidFill>
            <a:srgbClr val="FFFFFF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ja-JP" sz="1600" u="none" cap="none" strike="noStrike">
                <a:latin typeface="Arial"/>
                <a:ea typeface="Arial"/>
                <a:cs typeface="Arial"/>
                <a:sym typeface="Arial"/>
              </a:rPr>
              <a:t>○○というドメインのメールで、認証NGのものは受信しないでください！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0" name="Google Shape;310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88696" y="2851495"/>
            <a:ext cx="760012" cy="760012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12"/>
          <p:cNvSpPr txBox="1"/>
          <p:nvPr/>
        </p:nvSpPr>
        <p:spPr>
          <a:xfrm>
            <a:off x="6849781" y="3633398"/>
            <a:ext cx="163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ja-JP" sz="1400" u="none" cap="none" strike="noStrike">
                <a:solidFill>
                  <a:srgbClr val="000000"/>
                </a:solidFill>
                <a:latin typeface="Meiryo"/>
                <a:ea typeface="Meiryo"/>
                <a:cs typeface="Meiryo"/>
                <a:sym typeface="Meiryo"/>
              </a:rPr>
              <a:t>送信者</a:t>
            </a:r>
            <a:endParaRPr i="0" sz="1400" u="none" cap="none" strike="noStrike">
              <a:solidFill>
                <a:srgbClr val="0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cxnSp>
        <p:nvCxnSpPr>
          <p:cNvPr id="312" name="Google Shape;312;p12"/>
          <p:cNvCxnSpPr>
            <a:stCxn id="310" idx="1"/>
          </p:cNvCxnSpPr>
          <p:nvPr/>
        </p:nvCxnSpPr>
        <p:spPr>
          <a:xfrm flipH="1">
            <a:off x="5086396" y="3231501"/>
            <a:ext cx="2202300" cy="777600"/>
          </a:xfrm>
          <a:prstGeom prst="straightConnector1">
            <a:avLst/>
          </a:prstGeom>
          <a:noFill/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descr="アイコン&#10;&#10;自動的に生成された説明" id="313" name="Google Shape;313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43640" y="3247140"/>
            <a:ext cx="440033" cy="413937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12"/>
          <p:cNvSpPr/>
          <p:nvPr/>
        </p:nvSpPr>
        <p:spPr>
          <a:xfrm>
            <a:off x="5086273" y="2273693"/>
            <a:ext cx="1689300" cy="406200"/>
          </a:xfrm>
          <a:prstGeom prst="wedgeRoundRectCallout">
            <a:avLst>
              <a:gd fmla="val 34482" name="adj1"/>
              <a:gd fmla="val 109057" name="adj2"/>
              <a:gd fmla="val 16667" name="adj3"/>
            </a:avLst>
          </a:prstGeom>
          <a:solidFill>
            <a:schemeClr val="lt1"/>
          </a:solidFill>
          <a:ln cap="flat" cmpd="sng" w="25400">
            <a:solidFill>
              <a:srgbClr val="8AAAD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ja-JP" sz="1800" u="none" cap="none" strike="noStrike">
                <a:solidFill>
                  <a:srgbClr val="315687"/>
                </a:solidFill>
                <a:latin typeface="Meiryo"/>
                <a:ea typeface="Meiryo"/>
                <a:cs typeface="Meiryo"/>
                <a:sym typeface="Meiryo"/>
              </a:rPr>
              <a:t>○認証OK</a:t>
            </a:r>
            <a:endParaRPr b="1" i="0" sz="1800" u="none" cap="none" strike="noStrike">
              <a:solidFill>
                <a:srgbClr val="315687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cxnSp>
        <p:nvCxnSpPr>
          <p:cNvPr id="315" name="Google Shape;315;p12"/>
          <p:cNvCxnSpPr>
            <a:stCxn id="305" idx="3"/>
            <a:endCxn id="300" idx="1"/>
          </p:cNvCxnSpPr>
          <p:nvPr/>
        </p:nvCxnSpPr>
        <p:spPr>
          <a:xfrm flipH="1" rot="10800000">
            <a:off x="1877503" y="4060094"/>
            <a:ext cx="2076900" cy="11100"/>
          </a:xfrm>
          <a:prstGeom prst="straightConnector1">
            <a:avLst/>
          </a:prstGeom>
          <a:noFill/>
          <a:ln cap="flat" cmpd="sng" w="9525">
            <a:solidFill>
              <a:srgbClr val="3F3F3F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16" name="Google Shape;316;p12"/>
          <p:cNvSpPr/>
          <p:nvPr/>
        </p:nvSpPr>
        <p:spPr>
          <a:xfrm>
            <a:off x="689174" y="5076769"/>
            <a:ext cx="4235400" cy="969600"/>
          </a:xfrm>
          <a:prstGeom prst="wedgeRoundRectCallout">
            <a:avLst>
              <a:gd fmla="val 32955" name="adj1"/>
              <a:gd fmla="val -73920" name="adj2"/>
              <a:gd fmla="val 16667" name="adj3"/>
            </a:avLst>
          </a:prstGeom>
          <a:solidFill>
            <a:srgbClr val="FFFFFF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ja-JP" sz="1600" u="none" cap="none" strike="noStrike">
                <a:solidFill>
                  <a:srgbClr val="003670"/>
                </a:solidFill>
              </a:rPr>
              <a:t>なるほど、○○というドメインからのメールで、認証NGのものは破棄したらいいんだな！よし、認証NGだ、破棄！</a:t>
            </a:r>
            <a:endParaRPr b="1"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317" name="Google Shape;317;p12"/>
          <p:cNvSpPr/>
          <p:nvPr/>
        </p:nvSpPr>
        <p:spPr>
          <a:xfrm>
            <a:off x="5441521" y="4049401"/>
            <a:ext cx="705000" cy="666900"/>
          </a:xfrm>
          <a:prstGeom prst="ellipse">
            <a:avLst/>
          </a:prstGeom>
          <a:solidFill>
            <a:schemeClr val="lt1"/>
          </a:solidFill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12"/>
          <p:cNvSpPr/>
          <p:nvPr/>
        </p:nvSpPr>
        <p:spPr>
          <a:xfrm>
            <a:off x="5488854" y="4049401"/>
            <a:ext cx="627900" cy="669600"/>
          </a:xfrm>
          <a:prstGeom prst="mathMultiply">
            <a:avLst>
              <a:gd fmla="val 4306" name="adj1"/>
            </a:avLst>
          </a:prstGeom>
          <a:solidFill>
            <a:srgbClr val="C00000"/>
          </a:solidFill>
          <a:ln cap="flat" cmpd="sng" w="25400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12"/>
          <p:cNvSpPr txBox="1"/>
          <p:nvPr/>
        </p:nvSpPr>
        <p:spPr>
          <a:xfrm>
            <a:off x="5262230" y="4733142"/>
            <a:ext cx="1167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ja-JP" sz="1200" u="none" cap="none" strike="noStrike">
                <a:solidFill>
                  <a:srgbClr val="C00000"/>
                </a:solidFill>
                <a:latin typeface="Meiryo"/>
                <a:ea typeface="Meiryo"/>
                <a:cs typeface="Meiryo"/>
                <a:sym typeface="Meiryo"/>
              </a:rPr>
              <a:t>ブロック！</a:t>
            </a:r>
            <a:endParaRPr b="1" i="0" sz="1200" u="none" cap="none" strike="noStrike">
              <a:solidFill>
                <a:srgbClr val="C00000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20" name="Google Shape;320;p12"/>
          <p:cNvSpPr/>
          <p:nvPr/>
        </p:nvSpPr>
        <p:spPr>
          <a:xfrm>
            <a:off x="0" y="858700"/>
            <a:ext cx="9144000" cy="8634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b="1" lang="ja-JP" sz="20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なりすましメールに対する対応措置を</a:t>
            </a:r>
            <a:r>
              <a:rPr b="1" lang="ja-JP" sz="20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規定</a:t>
            </a:r>
            <a:r>
              <a:rPr b="1" lang="ja-JP" sz="2000">
                <a:solidFill>
                  <a:srgbClr val="0B4B64"/>
                </a:solidFill>
                <a:latin typeface="Meiryo"/>
                <a:ea typeface="Meiryo"/>
                <a:cs typeface="Meiryo"/>
                <a:sym typeface="Meiryo"/>
              </a:rPr>
              <a:t>できる機能です。</a:t>
            </a:r>
            <a:endParaRPr b="1" sz="2000">
              <a:solidFill>
                <a:srgbClr val="0B4B64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テーマ">
  <a:themeElements>
    <a:clrScheme name="シャノンカラーテーマ">
      <a:dk1>
        <a:srgbClr val="000000"/>
      </a:dk1>
      <a:lt1>
        <a:srgbClr val="FFFFFF"/>
      </a:lt1>
      <a:dk2>
        <a:srgbClr val="7F7F7F"/>
      </a:dk2>
      <a:lt2>
        <a:srgbClr val="1B9DCE"/>
      </a:lt2>
      <a:accent1>
        <a:srgbClr val="004896"/>
      </a:accent1>
      <a:accent2>
        <a:srgbClr val="71CAEC"/>
      </a:accent2>
      <a:accent3>
        <a:srgbClr val="4273B5"/>
      </a:accent3>
      <a:accent4>
        <a:srgbClr val="92D050"/>
      </a:accent4>
      <a:accent5>
        <a:srgbClr val="1896C8"/>
      </a:accent5>
      <a:accent6>
        <a:srgbClr val="F29300"/>
      </a:accent6>
      <a:hlink>
        <a:srgbClr val="39639D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​​テーマ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2012-08-30T13:43:05Z</dcterms:created>
  <dc:creator>Adv Div</dc:creator>
</cp:coreProperties>
</file>